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9" r:id="rId3"/>
    <p:sldId id="261" r:id="rId4"/>
    <p:sldId id="262" r:id="rId5"/>
    <p:sldId id="271" r:id="rId6"/>
    <p:sldId id="257" r:id="rId7"/>
    <p:sldId id="319" r:id="rId8"/>
    <p:sldId id="272" r:id="rId9"/>
    <p:sldId id="265" r:id="rId10"/>
    <p:sldId id="266" r:id="rId11"/>
    <p:sldId id="267" r:id="rId12"/>
    <p:sldId id="268" r:id="rId13"/>
    <p:sldId id="269" r:id="rId14"/>
    <p:sldId id="270" r:id="rId15"/>
    <p:sldId id="327" r:id="rId16"/>
    <p:sldId id="281" r:id="rId17"/>
    <p:sldId id="273" r:id="rId18"/>
    <p:sldId id="312" r:id="rId19"/>
    <p:sldId id="314" r:id="rId20"/>
    <p:sldId id="324" r:id="rId21"/>
    <p:sldId id="325" r:id="rId22"/>
    <p:sldId id="263" r:id="rId23"/>
    <p:sldId id="315" r:id="rId24"/>
    <p:sldId id="316" r:id="rId25"/>
    <p:sldId id="317" r:id="rId26"/>
    <p:sldId id="318" r:id="rId27"/>
    <p:sldId id="274" r:id="rId28"/>
    <p:sldId id="306" r:id="rId29"/>
    <p:sldId id="307" r:id="rId30"/>
    <p:sldId id="308" r:id="rId31"/>
    <p:sldId id="309" r:id="rId32"/>
    <p:sldId id="310" r:id="rId33"/>
    <p:sldId id="326" r:id="rId34"/>
    <p:sldId id="275" r:id="rId35"/>
    <p:sldId id="305" r:id="rId36"/>
    <p:sldId id="277" r:id="rId37"/>
    <p:sldId id="282" r:id="rId38"/>
    <p:sldId id="283" r:id="rId39"/>
    <p:sldId id="294" r:id="rId40"/>
    <p:sldId id="313" r:id="rId41"/>
    <p:sldId id="276" r:id="rId42"/>
    <p:sldId id="284" r:id="rId43"/>
    <p:sldId id="285" r:id="rId44"/>
    <p:sldId id="278" r:id="rId45"/>
    <p:sldId id="293" r:id="rId46"/>
    <p:sldId id="296" r:id="rId47"/>
    <p:sldId id="297" r:id="rId48"/>
    <p:sldId id="298" r:id="rId49"/>
    <p:sldId id="299" r:id="rId50"/>
    <p:sldId id="300" r:id="rId51"/>
    <p:sldId id="301" r:id="rId52"/>
    <p:sldId id="302" r:id="rId53"/>
    <p:sldId id="303" r:id="rId54"/>
    <p:sldId id="304" r:id="rId55"/>
    <p:sldId id="295" r:id="rId56"/>
    <p:sldId id="279" r:id="rId57"/>
    <p:sldId id="320" r:id="rId58"/>
    <p:sldId id="321" r:id="rId59"/>
    <p:sldId id="322" r:id="rId60"/>
    <p:sldId id="323" r:id="rId61"/>
    <p:sldId id="280" r:id="rId62"/>
    <p:sldId id="286" r:id="rId63"/>
    <p:sldId id="289" r:id="rId64"/>
    <p:sldId id="290" r:id="rId65"/>
    <p:sldId id="291" r:id="rId66"/>
    <p:sldId id="292" r:id="rId67"/>
    <p:sldId id="26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D"/>
    <a:srgbClr val="00BCF2"/>
    <a:srgbClr val="D82C23"/>
    <a:srgbClr val="9D1B14"/>
    <a:srgbClr val="0FC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82379" autoAdjust="0"/>
  </p:normalViewPr>
  <p:slideViewPr>
    <p:cSldViewPr snapToGrid="0">
      <p:cViewPr varScale="1">
        <p:scale>
          <a:sx n="96" d="100"/>
          <a:sy n="96" d="100"/>
        </p:scale>
        <p:origin x="1056"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28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C6707-AB3A-44D8-9391-75CD01074045}" type="datetimeFigureOut">
              <a:rPr lang="en-US" smtClean="0"/>
              <a:t>10/15/2014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6FDAA-CA34-4ED0-90C5-8EC79F50BD7A}" type="slidenum">
              <a:rPr lang="en-US" smtClean="0"/>
              <a:t>‹#›</a:t>
            </a:fld>
            <a:endParaRPr lang="en-US"/>
          </a:p>
        </p:txBody>
      </p:sp>
    </p:spTree>
    <p:extLst>
      <p:ext uri="{BB962C8B-B14F-4D97-AF65-F5344CB8AC3E}">
        <p14:creationId xmlns:p14="http://schemas.microsoft.com/office/powerpoint/2010/main" val="180402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a:t>
            </a:r>
            <a:r>
              <a:rPr lang="en-US" dirty="0" smtClean="0"/>
              <a:t>I am an ASP Insider, Microsoft virtual technology solutions professional, father of 6, and general jack of all trades – master of some!</a:t>
            </a:r>
          </a:p>
          <a:p>
            <a:r>
              <a:rPr lang="en-US" dirty="0" smtClean="0"/>
              <a:t>I enjoy all things </a:t>
            </a:r>
            <a:r>
              <a:rPr lang="en-US" dirty="0" err="1" smtClean="0"/>
              <a:t>texas</a:t>
            </a:r>
            <a:r>
              <a:rPr lang="en-US" dirty="0" smtClean="0"/>
              <a:t>, obstacle racing, </a:t>
            </a:r>
            <a:r>
              <a:rPr lang="en-US" dirty="0" err="1" smtClean="0"/>
              <a:t>cowboying</a:t>
            </a:r>
            <a:r>
              <a:rPr lang="en-US" dirty="0" smtClean="0"/>
              <a:t>, and playing with my six</a:t>
            </a:r>
            <a:r>
              <a:rPr lang="en-US" baseline="0" dirty="0" smtClean="0"/>
              <a:t>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2</a:t>
            </a:fld>
            <a:endParaRPr lang="en-US"/>
          </a:p>
        </p:txBody>
      </p:sp>
    </p:spTree>
    <p:extLst>
      <p:ext uri="{BB962C8B-B14F-4D97-AF65-F5344CB8AC3E}">
        <p14:creationId xmlns:p14="http://schemas.microsoft.com/office/powerpoint/2010/main" val="16731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t>
            </a:r>
            <a:r>
              <a:rPr lang="en-US" dirty="0" smtClean="0"/>
              <a:t>generally</a:t>
            </a:r>
            <a:r>
              <a:rPr lang="en-US" baseline="0" dirty="0" smtClean="0"/>
              <a:t>, even </a:t>
            </a:r>
            <a:r>
              <a:rPr lang="en-US" baseline="0" dirty="0" smtClean="0"/>
              <a:t>in some large </a:t>
            </a:r>
            <a:r>
              <a:rPr lang="en-US" baseline="0" dirty="0" smtClean="0"/>
              <a:t>company's I have been involved with, </a:t>
            </a:r>
            <a:r>
              <a:rPr lang="en-US" baseline="0" dirty="0" smtClean="0"/>
              <a:t>owning the whole stack doesn’t always turn out overly </a:t>
            </a:r>
            <a:r>
              <a:rPr lang="en-US" baseline="0" dirty="0" smtClean="0"/>
              <a:t>shiny or reliable.  And it can </a:t>
            </a:r>
            <a:r>
              <a:rPr lang="en-US" baseline="0" dirty="0" smtClean="0"/>
              <a:t>be quite painful to </a:t>
            </a:r>
            <a:r>
              <a:rPr lang="en-US" baseline="0" dirty="0" smtClean="0"/>
              <a:t>live with on a day to day basis.	</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3939192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a:t>
            </a:r>
            <a:r>
              <a:rPr lang="en-US" dirty="0" smtClean="0"/>
              <a:t>company's</a:t>
            </a:r>
            <a:r>
              <a:rPr lang="en-US" baseline="0" dirty="0" smtClean="0"/>
              <a:t> </a:t>
            </a:r>
            <a:r>
              <a:rPr lang="en-US" baseline="0" dirty="0" smtClean="0"/>
              <a:t>to a more virtualized </a:t>
            </a:r>
            <a:r>
              <a:rPr lang="en-US" baseline="0" dirty="0" smtClean="0"/>
              <a:t>environment.  </a:t>
            </a:r>
            <a:r>
              <a:rPr lang="en-US" baseline="0" dirty="0" smtClean="0"/>
              <a:t>Where the hardware and the software concerns are somewhat separated.  If hardware goes down, </a:t>
            </a:r>
            <a:r>
              <a:rPr lang="en-US" baseline="0" dirty="0" smtClean="0"/>
              <a:t>the applications </a:t>
            </a:r>
            <a:r>
              <a:rPr lang="en-US" baseline="0" dirty="0" smtClean="0"/>
              <a:t>can shift </a:t>
            </a:r>
            <a:r>
              <a:rPr lang="en-US" baseline="0" dirty="0" smtClean="0"/>
              <a:t>off of </a:t>
            </a:r>
            <a:r>
              <a:rPr lang="en-US" baseline="0" dirty="0" smtClean="0"/>
              <a:t>a particular </a:t>
            </a:r>
            <a:r>
              <a:rPr lang="en-US" baseline="0" dirty="0" smtClean="0"/>
              <a:t>piece of hardware to somewhere new.  </a:t>
            </a:r>
            <a:r>
              <a:rPr lang="en-US" baseline="0" dirty="0" smtClean="0"/>
              <a:t>The headaches are </a:t>
            </a:r>
            <a:r>
              <a:rPr lang="en-US" baseline="0" dirty="0" smtClean="0"/>
              <a:t>of this nature are largely handled by the system – not Bob the IT guy.  </a:t>
            </a:r>
            <a:r>
              <a:rPr lang="en-US" baseline="0" dirty="0" smtClean="0"/>
              <a:t>But you still have to manage the database, security, </a:t>
            </a:r>
            <a:r>
              <a:rPr lang="en-US" baseline="0" dirty="0" smtClean="0"/>
              <a:t>your direct dependencies, etc</a:t>
            </a:r>
            <a:r>
              <a:rPr lang="en-US" baseline="0" dirty="0" smtClean="0"/>
              <a:t>.  And as it turns out those things are </a:t>
            </a:r>
            <a:r>
              <a:rPr lang="en-US" baseline="0" dirty="0" smtClean="0"/>
              <a:t>hard to get right too!</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3128027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eventually pushes </a:t>
            </a:r>
            <a:r>
              <a:rPr lang="en-US" dirty="0" smtClean="0"/>
              <a:t>companies towards</a:t>
            </a:r>
            <a:r>
              <a:rPr lang="en-US" baseline="0" dirty="0" smtClean="0"/>
              <a:t> the cloud where many of the hard things are taken care of for you.  </a:t>
            </a:r>
            <a:endParaRPr lang="en-US" baseline="0" dirty="0" smtClean="0"/>
          </a:p>
          <a:p>
            <a:r>
              <a:rPr lang="en-US" baseline="0" dirty="0" smtClean="0"/>
              <a:t>Where you can deploy an app into a virtual concept like a VM which runs in a virtual ecosystem on top of some hardware somewhere.</a:t>
            </a:r>
          </a:p>
          <a:p>
            <a:r>
              <a:rPr lang="en-US" baseline="0" dirty="0" smtClean="0"/>
              <a:t>The database, security, and other bits are hidden behind the scenes just enough that all you need to do is wire them in.</a:t>
            </a:r>
          </a:p>
          <a:p>
            <a:r>
              <a:rPr lang="en-US" baseline="0" dirty="0" smtClean="0"/>
              <a:t>This works for most.</a:t>
            </a:r>
          </a:p>
        </p:txBody>
      </p:sp>
      <p:sp>
        <p:nvSpPr>
          <p:cNvPr id="4" name="Slide Number Placeholder 3"/>
          <p:cNvSpPr>
            <a:spLocks noGrp="1"/>
          </p:cNvSpPr>
          <p:nvPr>
            <p:ph type="sldNum" sz="quarter" idx="10"/>
          </p:nvPr>
        </p:nvSpPr>
        <p:spPr/>
        <p:txBody>
          <a:bodyPr/>
          <a:lstStyle/>
          <a:p>
            <a:fld id="{DB66FDAA-CA34-4ED0-90C5-8EC79F50BD7A}" type="slidenum">
              <a:rPr lang="en-US" smtClean="0"/>
              <a:t>13</a:t>
            </a:fld>
            <a:endParaRPr lang="en-US"/>
          </a:p>
        </p:txBody>
      </p:sp>
    </p:spTree>
    <p:extLst>
      <p:ext uri="{BB962C8B-B14F-4D97-AF65-F5344CB8AC3E}">
        <p14:creationId xmlns:p14="http://schemas.microsoft.com/office/powerpoint/2010/main" val="172931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you could have the convenience of the Platform story in your own data center most of the time?  …and have the ability to push your application to the cloud only when you need to?  Effectively don’t throw away your investment in your local datacenter.  But also don’t lose the opportunity to burst into the cloud when you need more capacity?</a:t>
            </a:r>
            <a:endParaRPr lang="en-US" dirty="0" smtClean="0"/>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14</a:t>
            </a:fld>
            <a:endParaRPr lang="en-US"/>
          </a:p>
        </p:txBody>
      </p:sp>
    </p:spTree>
    <p:extLst>
      <p:ext uri="{BB962C8B-B14F-4D97-AF65-F5344CB8AC3E}">
        <p14:creationId xmlns:p14="http://schemas.microsoft.com/office/powerpoint/2010/main" val="906700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Today we will take a look at many of the options that each cloud offers.  And get</a:t>
            </a:r>
            <a:r>
              <a:rPr lang="en-US" baseline="0" dirty="0" smtClean="0"/>
              <a:t> you to a point where you have some idea of the bucket of </a:t>
            </a:r>
            <a:r>
              <a:rPr lang="en-US" baseline="0" dirty="0" err="1" smtClean="0"/>
              <a:t>lego’s</a:t>
            </a:r>
            <a:r>
              <a:rPr lang="en-US" baseline="0" dirty="0" smtClean="0"/>
              <a:t> that is offered by these two platforms.  You will see that in many cases their offerings overlap by about 70-80 percent.</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15</a:t>
            </a:fld>
            <a:endParaRPr lang="en-US"/>
          </a:p>
        </p:txBody>
      </p:sp>
    </p:spTree>
    <p:extLst>
      <p:ext uri="{BB962C8B-B14F-4D97-AF65-F5344CB8AC3E}">
        <p14:creationId xmlns:p14="http://schemas.microsoft.com/office/powerpoint/2010/main" val="246755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see where Amazon and Azure started.  The time may not be quite accurate but essentially – AWS has always had its eye on offering</a:t>
            </a:r>
            <a:r>
              <a:rPr lang="en-US" baseline="0" dirty="0" smtClean="0"/>
              <a:t> pluggable pieces at the infrastructure level.  Where as Azure has always focused on providing a pointed solution to a specific problem.  Collectively they can provide you with a similar outcome.</a:t>
            </a:r>
          </a:p>
          <a:p>
            <a:endParaRPr lang="en-US" baseline="0" dirty="0" smtClean="0"/>
          </a:p>
          <a:p>
            <a:r>
              <a:rPr lang="en-US" baseline="0" dirty="0" smtClean="0"/>
              <a:t>Now they have both reached over the border into infrastructure and platform offerings.  However, their roots remain strong in both cases.  And their tooling remains aligned with this strategy.</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16</a:t>
            </a:fld>
            <a:endParaRPr lang="en-US"/>
          </a:p>
        </p:txBody>
      </p:sp>
    </p:spTree>
    <p:extLst>
      <p:ext uri="{BB962C8B-B14F-4D97-AF65-F5344CB8AC3E}">
        <p14:creationId xmlns:p14="http://schemas.microsoft.com/office/powerpoint/2010/main" val="273193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with the</a:t>
            </a:r>
            <a:r>
              <a:rPr lang="en-US" baseline="0" dirty="0" smtClean="0"/>
              <a:t> foundation of a cloud environment.  Compute.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17</a:t>
            </a:fld>
            <a:endParaRPr lang="en-US"/>
          </a:p>
        </p:txBody>
      </p:sp>
    </p:spTree>
    <p:extLst>
      <p:ext uri="{BB962C8B-B14F-4D97-AF65-F5344CB8AC3E}">
        <p14:creationId xmlns:p14="http://schemas.microsoft.com/office/powerpoint/2010/main" val="85115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Foundational, computer in cloud, elastic scale, power,</a:t>
            </a:r>
            <a:r>
              <a:rPr lang="en-US" baseline="0" dirty="0" smtClean="0"/>
              <a:t> purpose</a:t>
            </a:r>
          </a:p>
          <a:p>
            <a:endParaRPr lang="en-US" baseline="0" dirty="0" smtClean="0"/>
          </a:p>
          <a:p>
            <a:r>
              <a:rPr lang="en-US" dirty="0" smtClean="0"/>
              <a:t>Compute covers the foundational building blocks of both cloud offerings.  Think – computer in the cloud.  But also think about how you might elastically scale that computer.  Also think about how much power do I need in the cloud. And think about the work that you are doing in the cloud.  All of these decisions</a:t>
            </a:r>
            <a:r>
              <a:rPr lang="en-US" baseline="0" dirty="0" smtClean="0"/>
              <a:t> will help you define what to build in the cloud.  The less you need – the less you pay.</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18</a:t>
            </a:fld>
            <a:endParaRPr lang="en-US"/>
          </a:p>
        </p:txBody>
      </p:sp>
    </p:spTree>
    <p:extLst>
      <p:ext uri="{BB962C8B-B14F-4D97-AF65-F5344CB8AC3E}">
        <p14:creationId xmlns:p14="http://schemas.microsoft.com/office/powerpoint/2010/main" val="82109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 </a:t>
            </a:r>
            <a:r>
              <a:rPr lang="en-US" dirty="0" smtClean="0"/>
              <a:t>General: baseline CPU with bursting,</a:t>
            </a:r>
            <a:r>
              <a:rPr lang="en-US" baseline="0" dirty="0" smtClean="0"/>
              <a:t> Compute: high performing CPUs, Memory: High memory, GPU: graphics and GPU intensive compute, Storage: SSD backed</a:t>
            </a:r>
          </a:p>
          <a:p>
            <a:r>
              <a:rPr lang="en-US" baseline="0" dirty="0" smtClean="0"/>
              <a:t>Azure -  same short </a:t>
            </a:r>
            <a:r>
              <a:rPr lang="en-US" baseline="0" smtClean="0"/>
              <a:t>of GPU</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19</a:t>
            </a:fld>
            <a:endParaRPr lang="en-US"/>
          </a:p>
        </p:txBody>
      </p:sp>
    </p:spTree>
    <p:extLst>
      <p:ext uri="{BB962C8B-B14F-4D97-AF65-F5344CB8AC3E}">
        <p14:creationId xmlns:p14="http://schemas.microsoft.com/office/powerpoint/2010/main" val="4095351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VMs</a:t>
            </a:r>
          </a:p>
          <a:p>
            <a:endParaRPr lang="en-US" baseline="0" dirty="0" smtClean="0"/>
          </a:p>
          <a:p>
            <a:r>
              <a:rPr lang="en-US" baseline="0" dirty="0" smtClean="0"/>
              <a:t>These prices may not be up to date.  That wasn’t important.  What I wanted to show you here was the competitive nature of these two providers.  They are doing everything possible to stay close to one another on pricing their offerings.  There is not a month that goes by where I don’t get an email stating that a service has been heavily discounted from where it once was.  They are heavily competing for your business.</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20</a:t>
            </a:fld>
            <a:endParaRPr lang="en-US"/>
          </a:p>
        </p:txBody>
      </p:sp>
    </p:spTree>
    <p:extLst>
      <p:ext uri="{BB962C8B-B14F-4D97-AF65-F5344CB8AC3E}">
        <p14:creationId xmlns:p14="http://schemas.microsoft.com/office/powerpoint/2010/main" val="403583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written several books on the topic of programming in ASP.NET, and one more farming oriented</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88111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Memory Intensive</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21</a:t>
            </a:fld>
            <a:endParaRPr lang="en-US"/>
          </a:p>
        </p:txBody>
      </p:sp>
    </p:spTree>
    <p:extLst>
      <p:ext uri="{BB962C8B-B14F-4D97-AF65-F5344CB8AC3E}">
        <p14:creationId xmlns:p14="http://schemas.microsoft.com/office/powerpoint/2010/main" val="2744346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23</a:t>
            </a:fld>
            <a:endParaRPr lang="en-US"/>
          </a:p>
        </p:txBody>
      </p:sp>
    </p:spTree>
    <p:extLst>
      <p:ext uri="{BB962C8B-B14F-4D97-AF65-F5344CB8AC3E}">
        <p14:creationId xmlns:p14="http://schemas.microsoft.com/office/powerpoint/2010/main" val="289951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24</a:t>
            </a:fld>
            <a:endParaRPr lang="en-US"/>
          </a:p>
        </p:txBody>
      </p:sp>
    </p:spTree>
    <p:extLst>
      <p:ext uri="{BB962C8B-B14F-4D97-AF65-F5344CB8AC3E}">
        <p14:creationId xmlns:p14="http://schemas.microsoft.com/office/powerpoint/2010/main" val="2059391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25</a:t>
            </a:fld>
            <a:endParaRPr lang="en-US"/>
          </a:p>
        </p:txBody>
      </p:sp>
    </p:spTree>
    <p:extLst>
      <p:ext uri="{BB962C8B-B14F-4D97-AF65-F5344CB8AC3E}">
        <p14:creationId xmlns:p14="http://schemas.microsoft.com/office/powerpoint/2010/main" val="521447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26</a:t>
            </a:fld>
            <a:endParaRPr lang="en-US"/>
          </a:p>
        </p:txBody>
      </p:sp>
    </p:spTree>
    <p:extLst>
      <p:ext uri="{BB962C8B-B14F-4D97-AF65-F5344CB8AC3E}">
        <p14:creationId xmlns:p14="http://schemas.microsoft.com/office/powerpoint/2010/main" val="3889062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stream ingestion,</a:t>
            </a:r>
            <a:r>
              <a:rPr lang="en-US" baseline="0" dirty="0" smtClean="0"/>
              <a:t> data stream processing, SSD, blob storage, table storage, queues, file storage, durable disk, local network , search, </a:t>
            </a:r>
            <a:r>
              <a:rPr lang="en-US" baseline="0" dirty="0" err="1" smtClean="0"/>
              <a:t>nosql</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28</a:t>
            </a:fld>
            <a:endParaRPr lang="en-US"/>
          </a:p>
        </p:txBody>
      </p:sp>
    </p:spTree>
    <p:extLst>
      <p:ext uri="{BB962C8B-B14F-4D97-AF65-F5344CB8AC3E}">
        <p14:creationId xmlns:p14="http://schemas.microsoft.com/office/powerpoint/2010/main" val="4118591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Kinesis</a:t>
            </a:r>
            <a:r>
              <a:rPr lang="en-US" baseline="0" dirty="0" smtClean="0"/>
              <a:t> and Event Hubs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29</a:t>
            </a:fld>
            <a:endParaRPr lang="en-US"/>
          </a:p>
        </p:txBody>
      </p:sp>
    </p:spTree>
    <p:extLst>
      <p:ext uri="{BB962C8B-B14F-4D97-AF65-F5344CB8AC3E}">
        <p14:creationId xmlns:p14="http://schemas.microsoft.com/office/powerpoint/2010/main" val="1600585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Map Reduce, </a:t>
            </a:r>
            <a:r>
              <a:rPr lang="en-US" dirty="0" err="1" smtClean="0"/>
              <a:t>streaminsight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30</a:t>
            </a:fld>
            <a:endParaRPr lang="en-US"/>
          </a:p>
        </p:txBody>
      </p:sp>
    </p:spTree>
    <p:extLst>
      <p:ext uri="{BB962C8B-B14F-4D97-AF65-F5344CB8AC3E}">
        <p14:creationId xmlns:p14="http://schemas.microsoft.com/office/powerpoint/2010/main" val="3518087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search, elastic search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31</a:t>
            </a:fld>
            <a:endParaRPr lang="en-US"/>
          </a:p>
        </p:txBody>
      </p:sp>
    </p:spTree>
    <p:extLst>
      <p:ext uri="{BB962C8B-B14F-4D97-AF65-F5344CB8AC3E}">
        <p14:creationId xmlns:p14="http://schemas.microsoft.com/office/powerpoint/2010/main" val="362801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DynamoDB</a:t>
            </a:r>
            <a:r>
              <a:rPr lang="en-US" dirty="0" smtClean="0"/>
              <a:t>, </a:t>
            </a:r>
            <a:r>
              <a:rPr lang="en-US" dirty="0" err="1" smtClean="0"/>
              <a:t>DocumentDB</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32</a:t>
            </a:fld>
            <a:endParaRPr lang="en-US"/>
          </a:p>
        </p:txBody>
      </p:sp>
    </p:spTree>
    <p:extLst>
      <p:ext uri="{BB962C8B-B14F-4D97-AF65-F5344CB8AC3E}">
        <p14:creationId xmlns:p14="http://schemas.microsoft.com/office/powerpoint/2010/main" val="170977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currently work for Clear Measure in Austin Texas.  We are hiring!</a:t>
            </a:r>
          </a:p>
          <a:p>
            <a:r>
              <a:rPr lang="en-US" dirty="0" smtClean="0"/>
              <a:t>I have also worked for </a:t>
            </a:r>
            <a:r>
              <a:rPr lang="en-US" dirty="0" err="1" smtClean="0"/>
              <a:t>companys</a:t>
            </a:r>
            <a:r>
              <a:rPr lang="en-US" dirty="0" smtClean="0"/>
              <a:t> such as Dell,</a:t>
            </a:r>
            <a:r>
              <a:rPr lang="en-US" baseline="0" dirty="0" smtClean="0"/>
              <a:t> Callaway golf, and lamps plus.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2200306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33</a:t>
            </a:fld>
            <a:endParaRPr lang="en-US"/>
          </a:p>
        </p:txBody>
      </p:sp>
    </p:spTree>
    <p:extLst>
      <p:ext uri="{BB962C8B-B14F-4D97-AF65-F5344CB8AC3E}">
        <p14:creationId xmlns:p14="http://schemas.microsoft.com/office/powerpoint/2010/main" val="668739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 allows you to send lots of email.  It offers simple notifications around failures</a:t>
            </a:r>
            <a:r>
              <a:rPr lang="en-US" baseline="0" dirty="0" smtClean="0"/>
              <a:t> and the like.  But that is pretty much it.</a:t>
            </a:r>
          </a:p>
          <a:p>
            <a:r>
              <a:rPr lang="en-US" baseline="0" dirty="0" smtClean="0"/>
              <a:t>Azure doesn’t really have any built in tooling for sending email.  Instead it partnered with </a:t>
            </a:r>
            <a:r>
              <a:rPr lang="en-US" baseline="0" dirty="0" err="1" smtClean="0"/>
              <a:t>SendGrid</a:t>
            </a:r>
            <a:r>
              <a:rPr lang="en-US" baseline="0" dirty="0" smtClean="0"/>
              <a:t>.  Which has a rich set of features for sending, receiving, parsing, analytics, click tracking, etc.</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42</a:t>
            </a:fld>
            <a:endParaRPr lang="en-US"/>
          </a:p>
        </p:txBody>
      </p:sp>
    </p:spTree>
    <p:extLst>
      <p:ext uri="{BB962C8B-B14F-4D97-AF65-F5344CB8AC3E}">
        <p14:creationId xmlns:p14="http://schemas.microsoft.com/office/powerpoint/2010/main" val="4032745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45</a:t>
            </a:fld>
            <a:endParaRPr lang="en-US"/>
          </a:p>
        </p:txBody>
      </p:sp>
    </p:spTree>
    <p:extLst>
      <p:ext uri="{BB962C8B-B14F-4D97-AF65-F5344CB8AC3E}">
        <p14:creationId xmlns:p14="http://schemas.microsoft.com/office/powerpoint/2010/main" val="2369391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46</a:t>
            </a:fld>
            <a:endParaRPr lang="en-US"/>
          </a:p>
        </p:txBody>
      </p:sp>
    </p:spTree>
    <p:extLst>
      <p:ext uri="{BB962C8B-B14F-4D97-AF65-F5344CB8AC3E}">
        <p14:creationId xmlns:p14="http://schemas.microsoft.com/office/powerpoint/2010/main" val="2886442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55</a:t>
            </a:fld>
            <a:endParaRPr lang="en-US"/>
          </a:p>
        </p:txBody>
      </p:sp>
    </p:spTree>
    <p:extLst>
      <p:ext uri="{BB962C8B-B14F-4D97-AF65-F5344CB8AC3E}">
        <p14:creationId xmlns:p14="http://schemas.microsoft.com/office/powerpoint/2010/main" val="578088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bunch of canned operating systems available in both environments.  AWS has a strong </a:t>
            </a:r>
            <a:r>
              <a:rPr lang="en-US" baseline="0" dirty="0" err="1" smtClean="0"/>
              <a:t>linux</a:t>
            </a:r>
            <a:r>
              <a:rPr lang="en-US" baseline="0" dirty="0" smtClean="0"/>
              <a:t> offering.  But custom images can be created in both environments easily.  </a:t>
            </a:r>
          </a:p>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57</a:t>
            </a:fld>
            <a:endParaRPr lang="en-US"/>
          </a:p>
        </p:txBody>
      </p:sp>
    </p:spTree>
    <p:extLst>
      <p:ext uri="{BB962C8B-B14F-4D97-AF65-F5344CB8AC3E}">
        <p14:creationId xmlns:p14="http://schemas.microsoft.com/office/powerpoint/2010/main" val="2402837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is more interesting is that you can pick purpose built installations of operation system plus</a:t>
            </a:r>
            <a:r>
              <a:rPr lang="en-US" baseline="0" dirty="0" smtClean="0"/>
              <a:t> Application</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58</a:t>
            </a:fld>
            <a:endParaRPr lang="en-US"/>
          </a:p>
        </p:txBody>
      </p:sp>
    </p:spTree>
    <p:extLst>
      <p:ext uri="{BB962C8B-B14F-4D97-AF65-F5344CB8AC3E}">
        <p14:creationId xmlns:p14="http://schemas.microsoft.com/office/powerpoint/2010/main" val="415721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59</a:t>
            </a:fld>
            <a:endParaRPr lang="en-US"/>
          </a:p>
        </p:txBody>
      </p:sp>
    </p:spTree>
    <p:extLst>
      <p:ext uri="{BB962C8B-B14F-4D97-AF65-F5344CB8AC3E}">
        <p14:creationId xmlns:p14="http://schemas.microsoft.com/office/powerpoint/2010/main" val="1301435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60</a:t>
            </a:fld>
            <a:endParaRPr lang="en-US"/>
          </a:p>
        </p:txBody>
      </p:sp>
    </p:spTree>
    <p:extLst>
      <p:ext uri="{BB962C8B-B14F-4D97-AF65-F5344CB8AC3E}">
        <p14:creationId xmlns:p14="http://schemas.microsoft.com/office/powerpoint/2010/main" val="591638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languages on both platforms.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62</a:t>
            </a:fld>
            <a:endParaRPr lang="en-US"/>
          </a:p>
        </p:txBody>
      </p:sp>
    </p:spTree>
    <p:extLst>
      <p:ext uri="{BB962C8B-B14F-4D97-AF65-F5344CB8AC3E}">
        <p14:creationId xmlns:p14="http://schemas.microsoft.com/office/powerpoint/2010/main" val="117824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a:t>
            </a:fld>
            <a:endParaRPr lang="en-US"/>
          </a:p>
        </p:txBody>
      </p:sp>
    </p:spTree>
    <p:extLst>
      <p:ext uri="{BB962C8B-B14F-4D97-AF65-F5344CB8AC3E}">
        <p14:creationId xmlns:p14="http://schemas.microsoft.com/office/powerpoint/2010/main" val="2883800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of these platforms provide lots of tooling for most of these languages.  And where there isn’t direct language support there is a command line tool.  And where the command line tools don’t work there is a REST API.  This is generally enough.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63</a:t>
            </a:fld>
            <a:endParaRPr lang="en-US"/>
          </a:p>
        </p:txBody>
      </p:sp>
    </p:spTree>
    <p:extLst>
      <p:ext uri="{BB962C8B-B14F-4D97-AF65-F5344CB8AC3E}">
        <p14:creationId xmlns:p14="http://schemas.microsoft.com/office/powerpoint/2010/main" val="231244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67</a:t>
            </a:fld>
            <a:endParaRPr lang="en-US"/>
          </a:p>
        </p:txBody>
      </p:sp>
    </p:spTree>
    <p:extLst>
      <p:ext uri="{BB962C8B-B14F-4D97-AF65-F5344CB8AC3E}">
        <p14:creationId xmlns:p14="http://schemas.microsoft.com/office/powerpoint/2010/main" val="233946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a:t>
            </a:fld>
            <a:endParaRPr lang="en-US"/>
          </a:p>
        </p:txBody>
      </p:sp>
    </p:spTree>
    <p:extLst>
      <p:ext uri="{BB962C8B-B14F-4D97-AF65-F5344CB8AC3E}">
        <p14:creationId xmlns:p14="http://schemas.microsoft.com/office/powerpoint/2010/main" val="62117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Azure and AWS are the primary competing cloud offerings, they are growing</a:t>
            </a:r>
            <a:r>
              <a:rPr lang="en-US" baseline="0" dirty="0" smtClean="0"/>
              <a:t> daily, adding daily, and CHANGING daily.  There are of course some items that are known to be missing, some of which I listed here.  But the primary point of this talk is a broad overview to help you pick a path through the world of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a:t>
            </a:fld>
            <a:endParaRPr lang="en-US"/>
          </a:p>
        </p:txBody>
      </p:sp>
    </p:spTree>
    <p:extLst>
      <p:ext uri="{BB962C8B-B14F-4D97-AF65-F5344CB8AC3E}">
        <p14:creationId xmlns:p14="http://schemas.microsoft.com/office/powerpoint/2010/main" val="276851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exactly is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328026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a:t>
            </a:r>
            <a:r>
              <a:rPr lang="en-US" dirty="0" smtClean="0"/>
              <a:t>what is available to us</a:t>
            </a:r>
            <a:endParaRPr lang="en-US" dirty="0" smtClean="0"/>
          </a:p>
          <a:p>
            <a:r>
              <a:rPr lang="en-US" dirty="0" smtClean="0"/>
              <a:t>1) Private</a:t>
            </a:r>
            <a:r>
              <a:rPr lang="en-US" dirty="0" smtClean="0"/>
              <a:t>: you own the app, the run times, and the hardware</a:t>
            </a:r>
          </a:p>
          <a:p>
            <a:r>
              <a:rPr lang="en-US" dirty="0" smtClean="0"/>
              <a:t>2) </a:t>
            </a:r>
            <a:r>
              <a:rPr lang="en-US" dirty="0" err="1" smtClean="0"/>
              <a:t>IaaS</a:t>
            </a:r>
            <a:r>
              <a:rPr lang="en-US" dirty="0" smtClean="0"/>
              <a:t>:</a:t>
            </a:r>
            <a:r>
              <a:rPr lang="en-US" baseline="0" dirty="0" smtClean="0"/>
              <a:t> you own the app and the </a:t>
            </a:r>
            <a:r>
              <a:rPr lang="en-US" baseline="0" dirty="0" smtClean="0"/>
              <a:t>apps direct dependencies</a:t>
            </a:r>
            <a:endParaRPr lang="en-US" baseline="0" dirty="0" smtClean="0"/>
          </a:p>
          <a:p>
            <a:r>
              <a:rPr lang="en-US" baseline="0" dirty="0" smtClean="0"/>
              <a:t>3) </a:t>
            </a:r>
            <a:r>
              <a:rPr lang="en-US" baseline="0" dirty="0" err="1" smtClean="0"/>
              <a:t>PaaS</a:t>
            </a:r>
            <a:r>
              <a:rPr lang="en-US" baseline="0" dirty="0" smtClean="0"/>
              <a:t>: you own the </a:t>
            </a:r>
            <a:r>
              <a:rPr lang="en-US" baseline="0" dirty="0" smtClean="0"/>
              <a:t>app, the rest is provided to you</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309100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company’s have </a:t>
            </a:r>
            <a:r>
              <a:rPr lang="en-US" dirty="0" smtClean="0"/>
              <a:t>been in </a:t>
            </a:r>
            <a:r>
              <a:rPr lang="en-US" dirty="0" smtClean="0"/>
              <a:t>the </a:t>
            </a:r>
            <a:r>
              <a:rPr lang="en-US" dirty="0" smtClean="0"/>
              <a:t>business of owning </a:t>
            </a:r>
            <a:r>
              <a:rPr lang="en-US" dirty="0" smtClean="0"/>
              <a:t>of the whole stack.  </a:t>
            </a:r>
            <a:r>
              <a:rPr lang="en-US" dirty="0" smtClean="0"/>
              <a:t>We often times </a:t>
            </a:r>
            <a:r>
              <a:rPr lang="en-US" dirty="0" smtClean="0"/>
              <a:t>like to think that </a:t>
            </a:r>
            <a:r>
              <a:rPr lang="en-US" dirty="0" smtClean="0"/>
              <a:t>as </a:t>
            </a:r>
            <a:r>
              <a:rPr lang="en-US" dirty="0" smtClean="0"/>
              <a:t>a shiny Beemer.  </a:t>
            </a:r>
            <a:r>
              <a:rPr lang="en-US" dirty="0" smtClean="0"/>
              <a:t>Its yours.  You created it.  It is meant</a:t>
            </a:r>
            <a:r>
              <a:rPr lang="en-US" baseline="0" dirty="0" smtClean="0"/>
              <a:t> to be awesome.  </a:t>
            </a:r>
            <a:r>
              <a:rPr lang="en-US" dirty="0" smtClean="0"/>
              <a:t>But </a:t>
            </a:r>
            <a:r>
              <a:rPr lang="en-US" dirty="0" smtClean="0"/>
              <a:t>let’s face it – running the whole show is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310279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82472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1510" y="0"/>
            <a:ext cx="10515600" cy="1325563"/>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240417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97192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510" y="1"/>
            <a:ext cx="10515600" cy="1315844"/>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9201713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2F829-9AA5-4493-9E86-2D86668AFB32}" type="datetimeFigureOut">
              <a:rPr lang="en-US" smtClean="0"/>
              <a:t>10/15/2014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3269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2F829-9AA5-4493-9E86-2D86668AFB32}" type="datetimeFigureOut">
              <a:rPr lang="en-US" smtClean="0"/>
              <a:t>10/15/2014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5436969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69" y="0"/>
            <a:ext cx="105156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2F829-9AA5-4493-9E86-2D86668AFB32}" type="datetimeFigureOut">
              <a:rPr lang="en-US" smtClean="0"/>
              <a:t>10/15/2014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1426150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1510" y="0"/>
            <a:ext cx="10515600"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2F829-9AA5-4493-9E86-2D86668AFB32}" type="datetimeFigureOut">
              <a:rPr lang="en-US" smtClean="0"/>
              <a:t>10/15/2014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4464664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2F829-9AA5-4493-9E86-2D86668AFB32}" type="datetimeFigureOut">
              <a:rPr lang="en-US" smtClean="0"/>
              <a:t>10/15/2014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7448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78235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4810594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510" y="0"/>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F829-9AA5-4493-9E86-2D86668AFB32}" type="datetimeFigureOut">
              <a:rPr lang="en-US" smtClean="0"/>
              <a:t>10/15/2014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DE33D-880C-48B2-9CAF-2312C9A2FC80}" type="slidenum">
              <a:rPr lang="en-US" smtClean="0"/>
              <a:t>‹#›</a:t>
            </a:fld>
            <a:endParaRPr lang="en-US"/>
          </a:p>
        </p:txBody>
      </p:sp>
    </p:spTree>
    <p:extLst>
      <p:ext uri="{BB962C8B-B14F-4D97-AF65-F5344CB8AC3E}">
        <p14:creationId xmlns:p14="http://schemas.microsoft.com/office/powerpoint/2010/main" val="4272787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drew@clear-measure.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www.twitter.com/asiem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hyperlink" Target="http://about.me/andrewsiemer" TargetMode="External"/><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527" b="11326"/>
          <a:stretch/>
        </p:blipFill>
        <p:spPr>
          <a:xfrm>
            <a:off x="0" y="-57151"/>
            <a:ext cx="12192000" cy="6962776"/>
          </a:xfrm>
          <a:prstGeom prst="rect">
            <a:avLst/>
          </a:prstGeom>
        </p:spPr>
      </p:pic>
      <p:sp>
        <p:nvSpPr>
          <p:cNvPr id="2" name="Title 1"/>
          <p:cNvSpPr>
            <a:spLocks noGrp="1"/>
          </p:cNvSpPr>
          <p:nvPr>
            <p:ph type="ctrTitle"/>
          </p:nvPr>
        </p:nvSpPr>
        <p:spPr>
          <a:xfrm>
            <a:off x="171450" y="1381124"/>
            <a:ext cx="7145968" cy="1140287"/>
          </a:xfrm>
        </p:spPr>
        <p:txBody>
          <a:bodyPr/>
          <a:lstStyle/>
          <a:p>
            <a:r>
              <a:rPr lang="en-US" dirty="0" smtClean="0"/>
              <a:t>A Tale of Two Clouds</a:t>
            </a:r>
            <a:endParaRPr lang="en-US" dirty="0"/>
          </a:p>
        </p:txBody>
      </p:sp>
      <p:sp>
        <p:nvSpPr>
          <p:cNvPr id="3" name="Subtitle 2"/>
          <p:cNvSpPr>
            <a:spLocks noGrp="1"/>
          </p:cNvSpPr>
          <p:nvPr>
            <p:ph type="subTitle" idx="1"/>
          </p:nvPr>
        </p:nvSpPr>
        <p:spPr>
          <a:xfrm>
            <a:off x="5181600" y="4002087"/>
            <a:ext cx="7010400" cy="2719249"/>
          </a:xfrm>
        </p:spPr>
        <p:txBody>
          <a:bodyPr>
            <a:normAutofit fontScale="92500" lnSpcReduction="20000"/>
          </a:bodyPr>
          <a:lstStyle/>
          <a:p>
            <a:r>
              <a:rPr lang="en-US" sz="3000" dirty="0" smtClean="0"/>
              <a:t>A side by side comparison of</a:t>
            </a:r>
          </a:p>
          <a:p>
            <a:r>
              <a:rPr lang="en-US" sz="3000" dirty="0" smtClean="0"/>
              <a:t>Microsoft Azure and AWS</a:t>
            </a:r>
          </a:p>
          <a:p>
            <a:endParaRPr lang="en-US" dirty="0"/>
          </a:p>
          <a:p>
            <a:r>
              <a:rPr lang="en-US" b="1" dirty="0" smtClean="0"/>
              <a:t>Andrew Siemer</a:t>
            </a:r>
          </a:p>
          <a:p>
            <a:r>
              <a:rPr lang="en-US" dirty="0" smtClean="0"/>
              <a:t>Clear Measure</a:t>
            </a:r>
          </a:p>
          <a:p>
            <a:r>
              <a:rPr lang="en-US" dirty="0" smtClean="0">
                <a:hlinkClick r:id="rId3"/>
              </a:rPr>
              <a:t>andrew@clear-measure.com</a:t>
            </a:r>
            <a:endParaRPr lang="en-US" dirty="0"/>
          </a:p>
          <a:p>
            <a:r>
              <a:rPr lang="en-US" dirty="0" smtClean="0">
                <a:hlinkClick r:id="rId4"/>
              </a:rPr>
              <a:t>@asiemer</a:t>
            </a:r>
            <a:endParaRPr lang="en-US" dirty="0"/>
          </a:p>
        </p:txBody>
      </p:sp>
      <p:pic>
        <p:nvPicPr>
          <p:cNvPr id="2052" name="Picture 4" descr="http://www.3scale.net/wp-content/uploads/2013/02/Amazon-Web-Services-AW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434" y="4552951"/>
            <a:ext cx="2344191" cy="9533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trainsignal.com/blog/wp-content/uploads/pluralsight/2012/03/7217_windows-azure-logo-v_6556ef5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1425" y="936597"/>
            <a:ext cx="2994024" cy="144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19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66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587" y="765175"/>
            <a:ext cx="11915775" cy="6067425"/>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604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Infrastructure</a:t>
            </a:r>
            <a:endParaRPr lang="en-US" dirty="0"/>
          </a:p>
        </p:txBody>
      </p:sp>
      <p:sp>
        <p:nvSpPr>
          <p:cNvPr id="5" name="Rectangle 4"/>
          <p:cNvSpPr/>
          <p:nvPr/>
        </p:nvSpPr>
        <p:spPr>
          <a:xfrm>
            <a:off x="8172450" y="2286000"/>
            <a:ext cx="3881437" cy="438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978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Platform</a:t>
            </a:r>
            <a:endParaRPr lang="en-US" dirty="0"/>
          </a:p>
        </p:txBody>
      </p:sp>
    </p:spTree>
    <p:extLst>
      <p:ext uri="{BB962C8B-B14F-4D97-AF65-F5344CB8AC3E}">
        <p14:creationId xmlns:p14="http://schemas.microsoft.com/office/powerpoint/2010/main" val="274820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587" y="742951"/>
            <a:ext cx="11915775" cy="6086475"/>
          </a:xfrm>
          <a:prstGeom prst="rect">
            <a:avLst/>
          </a:prstGeom>
        </p:spPr>
      </p:pic>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sp>
        <p:nvSpPr>
          <p:cNvPr id="3" name="Rectangle 2"/>
          <p:cNvSpPr/>
          <p:nvPr/>
        </p:nvSpPr>
        <p:spPr>
          <a:xfrm>
            <a:off x="2070100" y="2603500"/>
            <a:ext cx="77343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With on-</a:t>
            </a:r>
            <a:r>
              <a:rPr lang="en-US" sz="4000" dirty="0" err="1" smtClean="0"/>
              <a:t>prem</a:t>
            </a:r>
            <a:r>
              <a:rPr lang="en-US" sz="4000" dirty="0" smtClean="0"/>
              <a:t> think AND not OR!</a:t>
            </a:r>
            <a:endParaRPr lang="en-US" sz="4000" dirty="0"/>
          </a:p>
        </p:txBody>
      </p:sp>
    </p:spTree>
    <p:extLst>
      <p:ext uri="{BB962C8B-B14F-4D97-AF65-F5344CB8AC3E}">
        <p14:creationId xmlns:p14="http://schemas.microsoft.com/office/powerpoint/2010/main" val="29707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yatzer.com/assets/Article/3099/images/In-Pieces-NYC-Nathan-Sawaya-and-Dean-West-Avant-Gallery-LEGO-yatzer-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054" y="1663492"/>
            <a:ext cx="6800850" cy="343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57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466725" y="1085850"/>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296025" y="1085849"/>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676276" y="1581150"/>
            <a:ext cx="10782300" cy="1809747"/>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676275" y="3948112"/>
            <a:ext cx="10782301" cy="2195511"/>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1457324" y="1926431"/>
            <a:ext cx="3400425"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7286624" y="2678905"/>
            <a:ext cx="3400425"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1457325" y="4329110"/>
            <a:ext cx="5257800"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362573" y="5381625"/>
            <a:ext cx="5324476"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spTree>
    <p:extLst>
      <p:ext uri="{BB962C8B-B14F-4D97-AF65-F5344CB8AC3E}">
        <p14:creationId xmlns:p14="http://schemas.microsoft.com/office/powerpoint/2010/main" val="27766460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ttp://cdn.dice.com/wp-content/uploads/2013/01/shutterstock_123217306-e1359398165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595420"/>
            <a:ext cx="2743200" cy="16623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Compute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82478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Elastic Compute</a:t>
            </a:r>
          </a:p>
          <a:p>
            <a:r>
              <a:rPr lang="en-US" dirty="0" smtClean="0"/>
              <a:t>Elastic Beanstalk</a:t>
            </a:r>
          </a:p>
          <a:p>
            <a:r>
              <a:rPr lang="en-US" dirty="0" smtClean="0"/>
              <a:t>Up to 32 cores, 244GB RAM, 8 x 800GB SSD</a:t>
            </a:r>
            <a:endParaRPr lang="en-US" dirty="0" smtClean="0"/>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High Performance Compute</a:t>
            </a:r>
          </a:p>
          <a:p>
            <a:r>
              <a:rPr lang="en-US" dirty="0" smtClean="0"/>
              <a:t>Load Balancer</a:t>
            </a:r>
          </a:p>
          <a:p>
            <a:r>
              <a:rPr lang="en-US" dirty="0" smtClean="0"/>
              <a:t>Up to 16 cores, 112GB RAM, 1.7TB Disk</a:t>
            </a:r>
            <a:endParaRPr lang="en-US" dirty="0"/>
          </a:p>
        </p:txBody>
      </p:sp>
      <p:pic>
        <p:nvPicPr>
          <p:cNvPr id="9" name="Picture 8" descr="http://cdn.dice.com/wp-content/uploads/2013/01/shutterstock_123217306-e1359398165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0"/>
            <a:ext cx="2743200" cy="166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079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GPU</a:t>
            </a:r>
          </a:p>
          <a:p>
            <a:r>
              <a:rPr lang="en-US" dirty="0" smtClean="0"/>
              <a:t>Storage Optimized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General Purpose</a:t>
            </a:r>
          </a:p>
          <a:p>
            <a:r>
              <a:rPr lang="en-US" dirty="0" smtClean="0"/>
              <a:t>Compute Optimized</a:t>
            </a:r>
          </a:p>
          <a:p>
            <a:r>
              <a:rPr lang="en-US" dirty="0" smtClean="0"/>
              <a:t>Memory Optimized</a:t>
            </a:r>
          </a:p>
          <a:p>
            <a:r>
              <a:rPr lang="en-US" dirty="0" smtClean="0"/>
              <a:t>Storage Optimized</a:t>
            </a:r>
            <a:endParaRPr lang="en-US" dirty="0"/>
          </a:p>
        </p:txBody>
      </p:sp>
      <p:pic>
        <p:nvPicPr>
          <p:cNvPr id="9" name="Picture 8" descr="http://cdn.dice.com/wp-content/uploads/2013/01/shutterstock_123217306-e1359398165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0"/>
            <a:ext cx="2743200" cy="166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234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1524000" y="1926007"/>
            <a:ext cx="9144000" cy="1110712"/>
          </a:xfrm>
        </p:spPr>
        <p:txBody>
          <a:bodyPr/>
          <a:lstStyle/>
          <a:p>
            <a:r>
              <a:rPr lang="en-US" dirty="0" smtClean="0"/>
              <a:t>Andrew Siemer</a:t>
            </a:r>
            <a:endParaRPr lang="en-US" dirty="0"/>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8501975" y="1812577"/>
            <a:ext cx="3690026" cy="1477328"/>
          </a:xfrm>
          <a:prstGeom prst="rect">
            <a:avLst/>
          </a:prstGeom>
          <a:noFill/>
        </p:spPr>
        <p:txBody>
          <a:bodyPr wrap="square" rtlCol="0">
            <a:spAutoFit/>
          </a:bodyPr>
          <a:lstStyle/>
          <a:p>
            <a:pPr algn="r"/>
            <a:r>
              <a:rPr lang="en-US" dirty="0" smtClean="0">
                <a:hlinkClick r:id="rId10"/>
              </a:rPr>
              <a:t>http://about.me/andrewsiemer</a:t>
            </a:r>
            <a:endParaRPr lang="en-US" dirty="0" smtClean="0"/>
          </a:p>
          <a:p>
            <a:pPr algn="r"/>
            <a:r>
              <a:rPr lang="en-US" dirty="0" smtClean="0"/>
              <a:t>ASP Insider</a:t>
            </a:r>
          </a:p>
          <a:p>
            <a:pPr algn="r"/>
            <a:r>
              <a:rPr lang="en-US" dirty="0" smtClean="0"/>
              <a:t>MS V-TSP</a:t>
            </a:r>
          </a:p>
          <a:p>
            <a:pPr algn="r"/>
            <a:r>
              <a:rPr lang="en-US" dirty="0" smtClean="0"/>
              <a:t>Father of 6</a:t>
            </a:r>
          </a:p>
          <a:p>
            <a:pPr algn="r"/>
            <a:r>
              <a:rPr lang="en-US" dirty="0" smtClean="0"/>
              <a:t>Jack of all trades, master of some.</a:t>
            </a:r>
            <a:endParaRPr lang="en-US" dirty="0"/>
          </a:p>
        </p:txBody>
      </p:sp>
    </p:spTree>
    <p:extLst>
      <p:ext uri="{BB962C8B-B14F-4D97-AF65-F5344CB8AC3E}">
        <p14:creationId xmlns:p14="http://schemas.microsoft.com/office/powerpoint/2010/main" val="3471242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9" name="Picture 8" descr="http://cdn.dice.com/wp-content/uploads/2013/01/shutterstock_123217306-e1359398165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0"/>
            <a:ext cx="2743200" cy="16623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blogs.msdn.com/resized-image.ashx/__size/550x0/__key/communityserver-blogs-components-weblogfiles/00-00-01-13-25/3162.final-image-1.png"/>
          <p:cNvPicPr/>
          <p:nvPr/>
        </p:nvPicPr>
        <p:blipFill>
          <a:blip r:embed="rId4">
            <a:extLst>
              <a:ext uri="{28A0092B-C50C-407E-A947-70E740481C1C}">
                <a14:useLocalDpi xmlns:a14="http://schemas.microsoft.com/office/drawing/2010/main" val="0"/>
              </a:ext>
            </a:extLst>
          </a:blip>
          <a:srcRect/>
          <a:stretch>
            <a:fillRect/>
          </a:stretch>
        </p:blipFill>
        <p:spPr bwMode="auto">
          <a:xfrm>
            <a:off x="3477260" y="1069975"/>
            <a:ext cx="5237480" cy="4718050"/>
          </a:xfrm>
          <a:prstGeom prst="rect">
            <a:avLst/>
          </a:prstGeom>
          <a:noFill/>
          <a:ln>
            <a:noFill/>
          </a:ln>
        </p:spPr>
      </p:pic>
    </p:spTree>
    <p:extLst>
      <p:ext uri="{BB962C8B-B14F-4D97-AF65-F5344CB8AC3E}">
        <p14:creationId xmlns:p14="http://schemas.microsoft.com/office/powerpoint/2010/main" val="2986003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Compute</a:t>
            </a:r>
            <a:endParaRPr lang="en-US" dirty="0"/>
          </a:p>
        </p:txBody>
      </p:sp>
      <p:pic>
        <p:nvPicPr>
          <p:cNvPr id="9" name="Picture 8" descr="http://cdn.dice.com/wp-content/uploads/2013/01/shutterstock_123217306-e13593981652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0"/>
            <a:ext cx="2743200" cy="1662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blogs.msdn.com/resized-image.ashx/__size/550x0/__key/communityserver-blogs-components-weblogfiles/00-00-01-13-25/7367.final-image-2.png"/>
          <p:cNvPicPr/>
          <p:nvPr/>
        </p:nvPicPr>
        <p:blipFill>
          <a:blip r:embed="rId4">
            <a:extLst>
              <a:ext uri="{28A0092B-C50C-407E-A947-70E740481C1C}">
                <a14:useLocalDpi xmlns:a14="http://schemas.microsoft.com/office/drawing/2010/main" val="0"/>
              </a:ext>
            </a:extLst>
          </a:blip>
          <a:srcRect/>
          <a:stretch>
            <a:fillRect/>
          </a:stretch>
        </p:blipFill>
        <p:spPr bwMode="auto">
          <a:xfrm>
            <a:off x="3477260" y="1208722"/>
            <a:ext cx="5237480" cy="4440555"/>
          </a:xfrm>
          <a:prstGeom prst="rect">
            <a:avLst/>
          </a:prstGeom>
          <a:noFill/>
          <a:ln>
            <a:noFill/>
          </a:ln>
        </p:spPr>
      </p:pic>
    </p:spTree>
    <p:extLst>
      <p:ext uri="{BB962C8B-B14F-4D97-AF65-F5344CB8AC3E}">
        <p14:creationId xmlns:p14="http://schemas.microsoft.com/office/powerpoint/2010/main" val="8835611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Management, Automation</a:t>
            </a:r>
            <a:endParaRPr lang="en-US" dirty="0"/>
          </a:p>
        </p:txBody>
      </p:sp>
      <p:sp>
        <p:nvSpPr>
          <p:cNvPr id="5" name="Subtitle 4"/>
          <p:cNvSpPr>
            <a:spLocks noGrp="1"/>
          </p:cNvSpPr>
          <p:nvPr>
            <p:ph type="subTitle" idx="1"/>
          </p:nvPr>
        </p:nvSpPr>
        <p:spPr/>
        <p:txBody>
          <a:bodyPr/>
          <a:lstStyle/>
          <a:p>
            <a:endParaRPr lang="en-US"/>
          </a:p>
        </p:txBody>
      </p:sp>
      <p:pic>
        <p:nvPicPr>
          <p:cNvPr id="8194" name="Picture 2" descr="http://blogs.vmware.com/management/files/2014/03/Cloud-Auto-Custom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600" y="3619499"/>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14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Command line support</a:t>
            </a:r>
          </a:p>
          <a:p>
            <a:r>
              <a:rPr lang="en-US" dirty="0" smtClean="0"/>
              <a:t>Visual Studio integration</a:t>
            </a:r>
          </a:p>
          <a:p>
            <a:r>
              <a:rPr lang="en-US" dirty="0" smtClean="0"/>
              <a:t>REST API first</a:t>
            </a:r>
          </a:p>
          <a:p>
            <a:r>
              <a:rPr lang="en-US" dirty="0" smtClean="0"/>
              <a:t>Configuration based supported</a:t>
            </a:r>
          </a:p>
          <a:p>
            <a:r>
              <a:rPr lang="en-US" dirty="0" smtClean="0"/>
              <a:t>Easy to weave into CI</a:t>
            </a:r>
          </a:p>
          <a:p>
            <a:r>
              <a:rPr lang="en-US" dirty="0" smtClean="0"/>
              <a:t>Fully automatable</a:t>
            </a:r>
          </a:p>
          <a:p>
            <a:r>
              <a:rPr lang="en-US" dirty="0" smtClean="0"/>
              <a:t>Web based management portal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lnSpcReduction="10000"/>
          </a:bodyPr>
          <a:lstStyle/>
          <a:p>
            <a:r>
              <a:rPr lang="en-US" dirty="0"/>
              <a:t>Command line support</a:t>
            </a:r>
          </a:p>
          <a:p>
            <a:r>
              <a:rPr lang="en-US" dirty="0" smtClean="0"/>
              <a:t>DEEP Visual </a:t>
            </a:r>
            <a:r>
              <a:rPr lang="en-US" dirty="0"/>
              <a:t>Studio integration</a:t>
            </a:r>
          </a:p>
          <a:p>
            <a:r>
              <a:rPr lang="en-US" dirty="0"/>
              <a:t>REST API </a:t>
            </a:r>
            <a:r>
              <a:rPr lang="en-US" dirty="0" smtClean="0"/>
              <a:t>available for most things</a:t>
            </a:r>
            <a:endParaRPr lang="en-US" dirty="0"/>
          </a:p>
          <a:p>
            <a:r>
              <a:rPr lang="en-US" dirty="0" smtClean="0"/>
              <a:t>Configuration based supported</a:t>
            </a:r>
            <a:endParaRPr lang="en-US" dirty="0"/>
          </a:p>
          <a:p>
            <a:r>
              <a:rPr lang="en-US" dirty="0"/>
              <a:t>Easy to weave into CI</a:t>
            </a:r>
          </a:p>
          <a:p>
            <a:r>
              <a:rPr lang="en-US" dirty="0"/>
              <a:t>Fully automatable</a:t>
            </a:r>
          </a:p>
          <a:p>
            <a:r>
              <a:rPr lang="en-US" dirty="0"/>
              <a:t>Web based management portal</a:t>
            </a:r>
          </a:p>
          <a:p>
            <a:endParaRPr lang="en-US" dirty="0" smtClean="0"/>
          </a:p>
        </p:txBody>
      </p:sp>
      <p:pic>
        <p:nvPicPr>
          <p:cNvPr id="10" name="Picture 2" descr="http://blogs.vmware.com/management/files/2014/03/Cloud-Auto-Custom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69" y="0"/>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934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Deploy</a:t>
            </a:r>
            <a:r>
              <a:rPr lang="en-US" dirty="0" smtClean="0"/>
              <a:t>, Manage,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JSON template files</a:t>
            </a:r>
          </a:p>
          <a:p>
            <a:r>
              <a:rPr lang="en-US" dirty="0" smtClean="0"/>
              <a:t>Ruby</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Desired State Configuration</a:t>
            </a:r>
          </a:p>
          <a:p>
            <a:r>
              <a:rPr lang="en-US" dirty="0" smtClean="0"/>
              <a:t>PowerShell</a:t>
            </a:r>
            <a:endParaRPr lang="en-US" dirty="0"/>
          </a:p>
          <a:p>
            <a:endParaRPr lang="en-US" dirty="0" smtClean="0"/>
          </a:p>
        </p:txBody>
      </p:sp>
      <p:pic>
        <p:nvPicPr>
          <p:cNvPr id="10" name="Picture 2" descr="http://blogs.vmware.com/management/files/2014/03/Cloud-Auto-Custom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69" y="0"/>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164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a:t>
            </a:r>
            <a:r>
              <a:rPr lang="en-US" b="1" dirty="0" smtClean="0"/>
              <a:t>Manage</a:t>
            </a:r>
            <a:r>
              <a:rPr lang="en-US" dirty="0" smtClean="0"/>
              <a:t>, Automate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smtClean="0"/>
              <a:t>Management portal is ok</a:t>
            </a:r>
          </a:p>
          <a:p>
            <a:r>
              <a:rPr lang="en-US" dirty="0" smtClean="0"/>
              <a:t>Dome9</a:t>
            </a:r>
            <a:endParaRPr lang="en-US" dirty="0" smtClean="0"/>
          </a:p>
          <a:p>
            <a:endParaRPr lang="en-US" dirty="0" smtClean="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Management portal is ok</a:t>
            </a:r>
          </a:p>
          <a:p>
            <a:endParaRPr lang="en-US" dirty="0"/>
          </a:p>
          <a:p>
            <a:endParaRPr lang="en-US" dirty="0" smtClean="0"/>
          </a:p>
        </p:txBody>
      </p:sp>
      <p:pic>
        <p:nvPicPr>
          <p:cNvPr id="10" name="Picture 2" descr="http://blogs.vmware.com/management/files/2014/03/Cloud-Auto-Custom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69" y="0"/>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36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 Manage, </a:t>
            </a:r>
            <a:r>
              <a:rPr lang="en-US" b="1" dirty="0" smtClean="0"/>
              <a:t>Automate</a:t>
            </a:r>
            <a:endParaRPr lang="en-US" b="1"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a:bodyPr>
          <a:lstStyle/>
          <a:p>
            <a:r>
              <a:rPr lang="en-US" dirty="0" err="1" smtClean="0"/>
              <a:t>Asgard</a:t>
            </a:r>
            <a:endParaRPr lang="en-US" dirty="0" smtClean="0"/>
          </a:p>
          <a:p>
            <a:r>
              <a:rPr lang="en-US" dirty="0" smtClean="0"/>
              <a:t>Chef</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a:bodyPr>
          <a:lstStyle/>
          <a:p>
            <a:r>
              <a:rPr lang="en-US" dirty="0" smtClean="0"/>
              <a:t>TFS</a:t>
            </a:r>
          </a:p>
          <a:p>
            <a:r>
              <a:rPr lang="en-US" dirty="0" smtClean="0"/>
              <a:t>Octopus Deploy</a:t>
            </a:r>
          </a:p>
          <a:p>
            <a:endParaRPr lang="en-US" dirty="0"/>
          </a:p>
          <a:p>
            <a:endParaRPr lang="en-US" dirty="0" smtClean="0"/>
          </a:p>
        </p:txBody>
      </p:sp>
      <p:pic>
        <p:nvPicPr>
          <p:cNvPr id="10" name="Picture 2" descr="http://blogs.vmware.com/management/files/2014/03/Cloud-Auto-Customiz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0369" y="0"/>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868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5" name="Subtitle 4"/>
          <p:cNvSpPr>
            <a:spLocks noGrp="1"/>
          </p:cNvSpPr>
          <p:nvPr>
            <p:ph type="subTitle" idx="1"/>
          </p:nvPr>
        </p:nvSpPr>
        <p:spPr/>
        <p:txBody>
          <a:bodyPr/>
          <a:lstStyle/>
          <a:p>
            <a:endParaRPr lang="en-US"/>
          </a:p>
        </p:txBody>
      </p:sp>
      <p:pic>
        <p:nvPicPr>
          <p:cNvPr id="6146" name="Picture 2" descr="http://www.panurgy.com/wp-content/uploads/2013/02/panurgy-icon-storage-blu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52233"/>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95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fontScale="77500" lnSpcReduction="20000"/>
          </a:bodyPr>
          <a:lstStyle/>
          <a:p>
            <a:r>
              <a:rPr lang="en-US" dirty="0" smtClean="0"/>
              <a:t>Kinesis</a:t>
            </a:r>
          </a:p>
          <a:p>
            <a:r>
              <a:rPr lang="en-US" dirty="0" smtClean="0"/>
              <a:t>Elastic Map Reduce</a:t>
            </a:r>
          </a:p>
          <a:p>
            <a:r>
              <a:rPr lang="en-US" dirty="0" smtClean="0"/>
              <a:t>SSD backed VMs</a:t>
            </a:r>
          </a:p>
          <a:p>
            <a:r>
              <a:rPr lang="en-US" dirty="0" smtClean="0"/>
              <a:t>Simple Storage Service</a:t>
            </a:r>
          </a:p>
          <a:p>
            <a:r>
              <a:rPr lang="en-US" dirty="0" smtClean="0"/>
              <a:t>Simple DB</a:t>
            </a:r>
          </a:p>
          <a:p>
            <a:r>
              <a:rPr lang="en-US" dirty="0"/>
              <a:t>Elastic Block </a:t>
            </a:r>
            <a:r>
              <a:rPr lang="en-US" dirty="0" smtClean="0"/>
              <a:t>Store</a:t>
            </a:r>
          </a:p>
          <a:p>
            <a:r>
              <a:rPr lang="en-US" dirty="0" smtClean="0"/>
              <a:t>Storage Gateway</a:t>
            </a:r>
          </a:p>
          <a:p>
            <a:r>
              <a:rPr lang="en-US" dirty="0" err="1" smtClean="0"/>
              <a:t>CloudSearch</a:t>
            </a:r>
            <a:endParaRPr lang="en-US" dirty="0" smtClean="0"/>
          </a:p>
          <a:p>
            <a:r>
              <a:rPr lang="en-US" dirty="0" err="1" smtClean="0"/>
              <a:t>DynamoDB</a:t>
            </a:r>
            <a:endParaRPr lang="en-US" dirty="0" smtClean="0"/>
          </a:p>
          <a:p>
            <a:r>
              <a:rPr lang="en-US" dirty="0" smtClean="0"/>
              <a:t>Glacier</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smtClean="0"/>
              <a:t>Event Hubs</a:t>
            </a:r>
          </a:p>
          <a:p>
            <a:r>
              <a:rPr lang="en-US" dirty="0" err="1" smtClean="0"/>
              <a:t>StreamInsight</a:t>
            </a:r>
            <a:endParaRPr lang="en-US" dirty="0" smtClean="0"/>
          </a:p>
          <a:p>
            <a:r>
              <a:rPr lang="en-US" dirty="0" smtClean="0"/>
              <a:t>SSD backed VMs</a:t>
            </a:r>
          </a:p>
          <a:p>
            <a:r>
              <a:rPr lang="en-US" dirty="0" smtClean="0"/>
              <a:t>Azure Blob Storage</a:t>
            </a:r>
          </a:p>
          <a:p>
            <a:r>
              <a:rPr lang="en-US" dirty="0" smtClean="0"/>
              <a:t>Table Storage</a:t>
            </a:r>
          </a:p>
          <a:p>
            <a:r>
              <a:rPr lang="en-US" dirty="0" smtClean="0"/>
              <a:t>Azure File Storage</a:t>
            </a:r>
          </a:p>
          <a:p>
            <a:r>
              <a:rPr lang="en-US" dirty="0" smtClean="0"/>
              <a:t>VPN</a:t>
            </a:r>
          </a:p>
          <a:p>
            <a:r>
              <a:rPr lang="en-US" dirty="0" smtClean="0"/>
              <a:t>Azure Search</a:t>
            </a:r>
          </a:p>
          <a:p>
            <a:r>
              <a:rPr lang="en-US" dirty="0" err="1" smtClean="0"/>
              <a:t>DocumentDB</a:t>
            </a:r>
            <a:endParaRPr lang="en-US" dirty="0" smtClean="0"/>
          </a:p>
          <a:p>
            <a:r>
              <a:rPr lang="en-US" dirty="0" smtClean="0"/>
              <a:t>Site </a:t>
            </a:r>
            <a:r>
              <a:rPr lang="en-US" dirty="0"/>
              <a:t>to site</a:t>
            </a:r>
          </a:p>
        </p:txBody>
      </p:sp>
      <p:pic>
        <p:nvPicPr>
          <p:cNvPr id="10"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50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Telemetry </a:t>
            </a:r>
            <a:r>
              <a:rPr lang="en-US" dirty="0" smtClean="0"/>
              <a:t>data ingestion</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Internet of Things sending large amounts of sensor data</a:t>
            </a:r>
          </a:p>
          <a:p>
            <a:r>
              <a:rPr lang="en-US" dirty="0" smtClean="0"/>
              <a:t>Click tracking metrics</a:t>
            </a:r>
          </a:p>
          <a:p>
            <a:r>
              <a:rPr lang="en-US" dirty="0" smtClean="0"/>
              <a:t>Million of events per second</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637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09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Process large </a:t>
            </a:r>
            <a:r>
              <a:rPr lang="en-US" dirty="0" smtClean="0"/>
              <a:t>amounts </a:t>
            </a:r>
            <a:r>
              <a:rPr lang="en-US" dirty="0" smtClean="0"/>
              <a:t>of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Ingesting large amounts of data is only awesome if you process it</a:t>
            </a:r>
          </a:p>
          <a:p>
            <a:r>
              <a:rPr lang="en-US" dirty="0" smtClean="0"/>
              <a:t>Reporting</a:t>
            </a:r>
          </a:p>
          <a:p>
            <a:r>
              <a:rPr lang="en-US" dirty="0" smtClean="0"/>
              <a:t>Real time </a:t>
            </a:r>
            <a:r>
              <a:rPr lang="en-US" dirty="0" smtClean="0"/>
              <a:t>analytics</a:t>
            </a:r>
          </a:p>
          <a:p>
            <a:r>
              <a:rPr lang="en-US" dirty="0" smtClean="0"/>
              <a:t>Click metrics</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857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Search all that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Search </a:t>
            </a:r>
            <a:r>
              <a:rPr lang="en-US" dirty="0" smtClean="0"/>
              <a:t>first navigation</a:t>
            </a:r>
            <a:endParaRPr lang="en-US" dirty="0" smtClean="0"/>
          </a:p>
          <a:p>
            <a:r>
              <a:rPr lang="en-US" dirty="0" smtClean="0"/>
              <a:t>Faceted searching</a:t>
            </a:r>
          </a:p>
          <a:p>
            <a:r>
              <a:rPr lang="en-US" dirty="0" smtClean="0"/>
              <a:t>Business driven boosted results</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818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Unstructured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Rapid development</a:t>
            </a:r>
          </a:p>
          <a:p>
            <a:r>
              <a:rPr lang="en-US" dirty="0" smtClean="0"/>
              <a:t>Distributed out of the box</a:t>
            </a:r>
          </a:p>
          <a:p>
            <a:r>
              <a:rPr lang="en-US" dirty="0" smtClean="0"/>
              <a:t>High through put</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522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blogs.msdn.com/resized-image.ashx/__size/550x0/__key/communityserver-blogs-components-weblogfiles/00-00-01-13-25/7608.final-image-3.png"/>
          <p:cNvPicPr/>
          <p:nvPr/>
        </p:nvPicPr>
        <p:blipFill>
          <a:blip r:embed="rId4">
            <a:extLst>
              <a:ext uri="{28A0092B-C50C-407E-A947-70E740481C1C}">
                <a14:useLocalDpi xmlns:a14="http://schemas.microsoft.com/office/drawing/2010/main" val="0"/>
              </a:ext>
            </a:extLst>
          </a:blip>
          <a:srcRect/>
          <a:stretch>
            <a:fillRect/>
          </a:stretch>
        </p:blipFill>
        <p:spPr bwMode="auto">
          <a:xfrm>
            <a:off x="3477260" y="1501457"/>
            <a:ext cx="5237480" cy="3855085"/>
          </a:xfrm>
          <a:prstGeom prst="rect">
            <a:avLst/>
          </a:prstGeom>
          <a:noFill/>
          <a:ln>
            <a:noFill/>
          </a:ln>
        </p:spPr>
      </p:pic>
    </p:spTree>
    <p:extLst>
      <p:ext uri="{BB962C8B-B14F-4D97-AF65-F5344CB8AC3E}">
        <p14:creationId xmlns:p14="http://schemas.microsoft.com/office/powerpoint/2010/main" val="4186892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5" name="Subtitle 4"/>
          <p:cNvSpPr>
            <a:spLocks noGrp="1"/>
          </p:cNvSpPr>
          <p:nvPr>
            <p:ph type="subTitle" idx="1"/>
          </p:nvPr>
        </p:nvSpPr>
        <p:spPr/>
        <p:txBody>
          <a:bodyPr/>
          <a:lstStyle/>
          <a:p>
            <a:endParaRPr lang="en-US"/>
          </a:p>
        </p:txBody>
      </p:sp>
      <p:pic>
        <p:nvPicPr>
          <p:cNvPr id="5122" name="Picture 2" descr="http://afterclass.net/modules/groups/homepagefiles/cms/916223/Image/New%20Blue%20ACE%20Images/ACE-Messaging%20sling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02038"/>
            <a:ext cx="2743200" cy="18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42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Messaging</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Simple Queue Service</a:t>
            </a:r>
          </a:p>
          <a:p>
            <a:r>
              <a:rPr lang="en-US" dirty="0" smtClean="0"/>
              <a:t>Simple Workflow</a:t>
            </a:r>
          </a:p>
          <a:p>
            <a:r>
              <a:rPr lang="en-US" dirty="0" smtClean="0"/>
              <a:t>Simple Notification Service</a:t>
            </a:r>
          </a:p>
          <a:p>
            <a:r>
              <a:rPr lang="en-US" dirty="0" smtClean="0"/>
              <a:t>Kinesis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Azure Queue</a:t>
            </a:r>
          </a:p>
          <a:p>
            <a:r>
              <a:rPr lang="en-US" dirty="0" smtClean="0"/>
              <a:t>Service Bus</a:t>
            </a:r>
          </a:p>
          <a:p>
            <a:r>
              <a:rPr lang="en-US" dirty="0" err="1" smtClean="0"/>
              <a:t>Twilio</a:t>
            </a:r>
            <a:r>
              <a:rPr lang="en-US" dirty="0" smtClean="0"/>
              <a:t> (partner)</a:t>
            </a:r>
          </a:p>
          <a:p>
            <a:r>
              <a:rPr lang="en-US" dirty="0" smtClean="0"/>
              <a:t>Event Hubs</a:t>
            </a:r>
            <a:endParaRPr lang="en-US" dirty="0"/>
          </a:p>
        </p:txBody>
      </p:sp>
      <p:pic>
        <p:nvPicPr>
          <p:cNvPr id="9" name="Picture 2" descr="http://afterclass.net/modules/groups/homepagefiles/cms/916223/Image/New%20Blue%20ACE%20Images/ACE-Messaging%20sling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0"/>
            <a:ext cx="2743200" cy="18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665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ygeekonsite.com/wp-content/uploads/2014/08/network_cab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01218"/>
            <a:ext cx="2743200"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Networking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886706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endParaRPr lang="en-US" dirty="0"/>
          </a:p>
        </p:txBody>
      </p:sp>
      <p:pic>
        <p:nvPicPr>
          <p:cNvPr id="8"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176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Direct connect</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pic>
        <p:nvPicPr>
          <p:cNvPr id="7"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0181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N. Virginia</a:t>
            </a:r>
          </a:p>
          <a:p>
            <a:r>
              <a:rPr lang="en-US" dirty="0" smtClean="0"/>
              <a:t>Oregon</a:t>
            </a:r>
          </a:p>
          <a:p>
            <a:r>
              <a:rPr lang="en-US" dirty="0" smtClean="0"/>
              <a:t>N. California</a:t>
            </a:r>
          </a:p>
          <a:p>
            <a:r>
              <a:rPr lang="en-US" dirty="0" smtClean="0"/>
              <a:t>Ireland</a:t>
            </a:r>
          </a:p>
          <a:p>
            <a:r>
              <a:rPr lang="en-US" dirty="0" smtClean="0"/>
              <a:t>Singapore</a:t>
            </a:r>
          </a:p>
          <a:p>
            <a:r>
              <a:rPr lang="en-US" dirty="0" smtClean="0"/>
              <a:t>Tokyo</a:t>
            </a:r>
          </a:p>
          <a:p>
            <a:r>
              <a:rPr lang="en-US" dirty="0" smtClean="0"/>
              <a:t>Sydney</a:t>
            </a:r>
          </a:p>
          <a:p>
            <a:r>
              <a:rPr lang="en-US" dirty="0" smtClean="0"/>
              <a:t>S</a:t>
            </a:r>
            <a:r>
              <a:rPr lang="en-US" dirty="0"/>
              <a:t>ã</a:t>
            </a:r>
            <a:r>
              <a:rPr lang="en-US" dirty="0" smtClean="0"/>
              <a:t>o Palo</a:t>
            </a:r>
          </a:p>
          <a:p>
            <a:r>
              <a:rPr lang="en-US" dirty="0" err="1" smtClean="0"/>
              <a:t>GovCloud</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fontScale="92500" lnSpcReduction="10000"/>
          </a:bodyPr>
          <a:lstStyle/>
          <a:p>
            <a:r>
              <a:rPr lang="en-US" dirty="0" smtClean="0"/>
              <a:t>N. Central US</a:t>
            </a:r>
          </a:p>
          <a:p>
            <a:r>
              <a:rPr lang="en-US" dirty="0" smtClean="0"/>
              <a:t>S. Central US</a:t>
            </a:r>
          </a:p>
          <a:p>
            <a:r>
              <a:rPr lang="en-US" dirty="0" smtClean="0"/>
              <a:t>W. US</a:t>
            </a:r>
          </a:p>
          <a:p>
            <a:r>
              <a:rPr lang="en-US" dirty="0" smtClean="0"/>
              <a:t>E. US</a:t>
            </a:r>
          </a:p>
          <a:p>
            <a:r>
              <a:rPr lang="en-US" dirty="0" smtClean="0"/>
              <a:t>N. Europe</a:t>
            </a:r>
          </a:p>
          <a:p>
            <a:r>
              <a:rPr lang="en-US" dirty="0" smtClean="0"/>
              <a:t>W. Europe</a:t>
            </a:r>
          </a:p>
          <a:p>
            <a:r>
              <a:rPr lang="en-US" dirty="0" smtClean="0"/>
              <a:t>E. Asia</a:t>
            </a:r>
          </a:p>
          <a:p>
            <a:r>
              <a:rPr lang="en-US" dirty="0" smtClean="0"/>
              <a:t>SE. Asia</a:t>
            </a:r>
            <a:endParaRPr lang="en-US" dirty="0"/>
          </a:p>
        </p:txBody>
      </p:sp>
      <p:pic>
        <p:nvPicPr>
          <p:cNvPr id="8"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9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36884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961557"/>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28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a:bodyPr>
          <a:lstStyle/>
          <a:p>
            <a:r>
              <a:rPr lang="en-US" dirty="0" smtClean="0"/>
              <a:t>Regions</a:t>
            </a:r>
          </a:p>
          <a:p>
            <a:r>
              <a:rPr lang="en-US" dirty="0" smtClean="0"/>
              <a:t>Zones</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a:bodyPr>
          <a:lstStyle/>
          <a:p>
            <a:r>
              <a:rPr lang="en-US" dirty="0" smtClean="0"/>
              <a:t>Regions</a:t>
            </a:r>
          </a:p>
          <a:p>
            <a:r>
              <a:rPr lang="en-US" dirty="0" smtClean="0"/>
              <a:t>Availability Sets</a:t>
            </a:r>
          </a:p>
          <a:p>
            <a:pPr lvl="1"/>
            <a:r>
              <a:rPr lang="en-US" dirty="0" smtClean="0"/>
              <a:t>Update Domain</a:t>
            </a:r>
          </a:p>
          <a:p>
            <a:pPr lvl="1"/>
            <a:r>
              <a:rPr lang="en-US" dirty="0" smtClean="0"/>
              <a:t>Fault Domain</a:t>
            </a:r>
            <a:endParaRPr lang="en-US" dirty="0"/>
          </a:p>
        </p:txBody>
      </p:sp>
      <p:pic>
        <p:nvPicPr>
          <p:cNvPr id="8"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200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5" name="Subtitle 4"/>
          <p:cNvSpPr>
            <a:spLocks noGrp="1"/>
          </p:cNvSpPr>
          <p:nvPr>
            <p:ph type="subTitle" idx="1"/>
          </p:nvPr>
        </p:nvSpPr>
        <p:spPr/>
        <p:txBody>
          <a:bodyPr/>
          <a:lstStyle/>
          <a:p>
            <a:endParaRPr lang="en-US" dirty="0"/>
          </a:p>
        </p:txBody>
      </p:sp>
      <p:pic>
        <p:nvPicPr>
          <p:cNvPr id="3076" name="Picture 4" descr="http://blogcritics.org/wp-content/uploads/bcimages/2014/07/email.png"/>
          <p:cNvPicPr>
            <a:picLocks noChangeAspect="1" noChangeArrowheads="1"/>
          </p:cNvPicPr>
          <p:nvPr/>
        </p:nvPicPr>
        <p:blipFill rotWithShape="1">
          <a:blip r:embed="rId2">
            <a:extLst>
              <a:ext uri="{28A0092B-C50C-407E-A947-70E740481C1C}">
                <a14:useLocalDpi xmlns:a14="http://schemas.microsoft.com/office/drawing/2010/main" val="0"/>
              </a:ext>
            </a:extLst>
          </a:blip>
          <a:srcRect b="13229"/>
          <a:stretch/>
        </p:blipFill>
        <p:spPr bwMode="auto">
          <a:xfrm>
            <a:off x="5153967" y="3602038"/>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314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err="1" smtClean="0"/>
              <a:t>SendGrid</a:t>
            </a:r>
            <a:r>
              <a:rPr lang="en-US" dirty="0" smtClean="0"/>
              <a:t> could be used here too</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pic>
        <p:nvPicPr>
          <p:cNvPr id="7" name="Picture 4" descr="http://blogcritics.org/wp-content/uploads/bcimages/2014/07/email.png"/>
          <p:cNvPicPr>
            <a:picLocks noChangeAspect="1" noChangeArrowheads="1"/>
          </p:cNvPicPr>
          <p:nvPr/>
        </p:nvPicPr>
        <p:blipFill rotWithShape="1">
          <a:blip r:embed="rId3">
            <a:extLst>
              <a:ext uri="{28A0092B-C50C-407E-A947-70E740481C1C}">
                <a14:useLocalDpi xmlns:a14="http://schemas.microsoft.com/office/drawing/2010/main" val="0"/>
              </a:ext>
            </a:extLst>
          </a:blip>
          <a:srcRect b="13229"/>
          <a:stretch/>
        </p:blipFill>
        <p:spPr bwMode="auto">
          <a:xfrm>
            <a:off x="10307934" y="0"/>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179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p:txBody>
          <a:bodyPr/>
          <a:lstStyle/>
          <a:p>
            <a:r>
              <a:rPr lang="en-US" dirty="0" smtClean="0"/>
              <a:t>Neither has a good “manage my business email” </a:t>
            </a:r>
            <a:br>
              <a:rPr lang="en-US" dirty="0" smtClean="0"/>
            </a:br>
            <a:r>
              <a:rPr lang="en-US" dirty="0" smtClean="0"/>
              <a:t>in the cloud story</a:t>
            </a:r>
          </a:p>
          <a:p>
            <a:r>
              <a:rPr lang="en-US" dirty="0" smtClean="0"/>
              <a:t>You can set up an SMTP/POP3/IMAP in both easily</a:t>
            </a:r>
            <a:br>
              <a:rPr lang="en-US" dirty="0" smtClean="0"/>
            </a:br>
            <a:endParaRPr lang="en-US" dirty="0" smtClean="0"/>
          </a:p>
          <a:p>
            <a:r>
              <a:rPr lang="en-US" dirty="0" smtClean="0"/>
              <a:t>But wait - Microsoft Office 365</a:t>
            </a:r>
          </a:p>
          <a:p>
            <a:pPr lvl="1"/>
            <a:r>
              <a:rPr lang="en-US" dirty="0" smtClean="0"/>
              <a:t>STMP/POP3/IMAP</a:t>
            </a:r>
          </a:p>
          <a:p>
            <a:pPr lvl="1"/>
            <a:r>
              <a:rPr lang="en-US" dirty="0" smtClean="0"/>
              <a:t>Awesome integration with Office</a:t>
            </a:r>
          </a:p>
        </p:txBody>
      </p:sp>
      <p:pic>
        <p:nvPicPr>
          <p:cNvPr id="4" name="Picture 4" descr="http://blogcritics.org/wp-content/uploads/bcimages/2014/07/email.png"/>
          <p:cNvPicPr>
            <a:picLocks noChangeAspect="1" noChangeArrowheads="1"/>
          </p:cNvPicPr>
          <p:nvPr/>
        </p:nvPicPr>
        <p:blipFill rotWithShape="1">
          <a:blip r:embed="rId2">
            <a:extLst>
              <a:ext uri="{28A0092B-C50C-407E-A947-70E740481C1C}">
                <a14:useLocalDpi xmlns:a14="http://schemas.microsoft.com/office/drawing/2010/main" val="0"/>
              </a:ext>
            </a:extLst>
          </a:blip>
          <a:srcRect b="13229"/>
          <a:stretch/>
        </p:blipFill>
        <p:spPr bwMode="auto">
          <a:xfrm>
            <a:off x="10307934" y="0"/>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154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kinja-img.com/gawker-media/image/upload/s--aNGdDkGL--/17l6ld8hixwk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869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Security</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13379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ISO 27001</a:t>
            </a:r>
          </a:p>
          <a:p>
            <a:r>
              <a:rPr lang="en-US" dirty="0" smtClean="0"/>
              <a:t>PCI DSS</a:t>
            </a:r>
          </a:p>
          <a:p>
            <a:r>
              <a:rPr lang="en-US" dirty="0" smtClean="0"/>
              <a:t>DIACAP Level 2</a:t>
            </a:r>
          </a:p>
          <a:p>
            <a:r>
              <a:rPr lang="en-US" dirty="0" smtClean="0"/>
              <a:t>FISMA</a:t>
            </a:r>
          </a:p>
          <a:p>
            <a:r>
              <a:rPr lang="en-US" dirty="0" err="1" smtClean="0"/>
              <a:t>FedRAMP</a:t>
            </a:r>
            <a:endParaRPr lang="en-US" dirty="0" smtClean="0"/>
          </a:p>
          <a:p>
            <a:r>
              <a:rPr lang="en-US" dirty="0" smtClean="0"/>
              <a:t>Government Cloud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ISO 27001</a:t>
            </a:r>
          </a:p>
          <a:p>
            <a:r>
              <a:rPr lang="en-US" dirty="0" smtClean="0"/>
              <a:t>PCI DSS</a:t>
            </a:r>
          </a:p>
          <a:p>
            <a:r>
              <a:rPr lang="en-US" dirty="0" smtClean="0"/>
              <a:t>HIPPA</a:t>
            </a:r>
          </a:p>
          <a:p>
            <a:r>
              <a:rPr lang="en-US" dirty="0" smtClean="0"/>
              <a:t>SSAE 16</a:t>
            </a:r>
          </a:p>
          <a:p>
            <a:r>
              <a:rPr lang="en-US" dirty="0" smtClean="0"/>
              <a:t>Cloud Security Alliance</a:t>
            </a:r>
          </a:p>
          <a:p>
            <a:r>
              <a:rPr lang="en-US" dirty="0" err="1" smtClean="0"/>
              <a:t>FedRAMP</a:t>
            </a:r>
            <a:endParaRPr lang="en-US" dirty="0" smtClean="0"/>
          </a:p>
          <a:p>
            <a:r>
              <a:rPr lang="en-US" dirty="0" smtClean="0"/>
              <a:t>CJIS</a:t>
            </a:r>
          </a:p>
          <a:p>
            <a:r>
              <a:rPr lang="en-US" dirty="0" smtClean="0"/>
              <a:t>Azure Government (preview)</a:t>
            </a:r>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593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ISO 27001</a:t>
            </a:r>
            <a:endParaRPr lang="en-US" dirty="0"/>
          </a:p>
        </p:txBody>
      </p:sp>
      <p:sp>
        <p:nvSpPr>
          <p:cNvPr id="6" name="Content Placeholder 5"/>
          <p:cNvSpPr>
            <a:spLocks noGrp="1"/>
          </p:cNvSpPr>
          <p:nvPr>
            <p:ph sz="half" idx="2"/>
          </p:nvPr>
        </p:nvSpPr>
        <p:spPr>
          <a:xfrm>
            <a:off x="839788" y="2505075"/>
            <a:ext cx="10541574" cy="3684588"/>
          </a:xfrm>
        </p:spPr>
        <p:txBody>
          <a:bodyPr/>
          <a:lstStyle/>
          <a:p>
            <a:pPr marL="0" indent="0">
              <a:buNone/>
            </a:pPr>
            <a:r>
              <a:rPr lang="en-US" dirty="0" smtClean="0"/>
              <a:t>A specification for an information security management system (ISMS).  An ISMS is a </a:t>
            </a:r>
            <a:r>
              <a:rPr lang="en-US" b="1" dirty="0" smtClean="0"/>
              <a:t>framework of policies and procedures that includes all legal, physical and technical controls involved in an organization's information risk management processes</a:t>
            </a:r>
            <a:r>
              <a:rPr lang="en-US" dirty="0" smtClean="0"/>
              <a:t>.</a:t>
            </a:r>
            <a:endParaRPr lang="en-US" dirty="0"/>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087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PCI DSS</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Payment Card Industry Data Security Standard is </a:t>
            </a:r>
            <a:r>
              <a:rPr lang="en-US" b="1" dirty="0" smtClean="0"/>
              <a:t>a proprietary information security standard for organizations that handle branded credit cards</a:t>
            </a:r>
            <a:r>
              <a:rPr lang="en-US" dirty="0" smtClean="0"/>
              <a:t> from the major card brands including Visa, Master Card, American Express, Discover, and JCB.  Private label cards, those without a logo from a major card brand are not included in the scope of the PCI DSS.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9454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DIACAP Level 2</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a:t>
            </a:r>
            <a:r>
              <a:rPr lang="en-US" dirty="0" err="1" smtClean="0"/>
              <a:t>DoD</a:t>
            </a:r>
            <a:r>
              <a:rPr lang="en-US" dirty="0" smtClean="0"/>
              <a:t> Information Assurance Certification and Accreditation Process is a United States Department of Defense </a:t>
            </a:r>
            <a:r>
              <a:rPr lang="en-US" b="1" dirty="0" smtClean="0"/>
              <a:t>process that means to ensure that companies and organizations apply risk management to information systems</a:t>
            </a:r>
            <a:r>
              <a:rPr lang="en-US" dirty="0" smtClean="0"/>
              <a:t>.  DIACAP defines a </a:t>
            </a:r>
            <a:r>
              <a:rPr lang="en-US" dirty="0" err="1" smtClean="0"/>
              <a:t>DoD</a:t>
            </a:r>
            <a:r>
              <a:rPr lang="en-US" dirty="0" smtClean="0"/>
              <a:t>-wide formal and standard set of activities, general tasks and a management structure process for the certification and accreditation of a </a:t>
            </a:r>
            <a:r>
              <a:rPr lang="en-US" dirty="0" err="1" smtClean="0"/>
              <a:t>DoD</a:t>
            </a:r>
            <a:r>
              <a:rPr lang="en-US" dirty="0" smtClean="0"/>
              <a:t> IS that maintains the information assurance posture throughout the system’s life cycle.</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371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FISMA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Information Security Management Act (FISMA) is United States legislation that defines a comprehensive </a:t>
            </a:r>
            <a:r>
              <a:rPr lang="en-US" b="1" dirty="0" smtClean="0"/>
              <a:t>framework to protect government information, operations and assets against natural or man-made threats</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70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332"/>
            <a:ext cx="12192000" cy="6765337"/>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6893973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err="1" smtClean="0"/>
              <a:t>FedRAMP</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Risk and Authorization management program (</a:t>
            </a:r>
            <a:r>
              <a:rPr lang="en-US" dirty="0" err="1" smtClean="0"/>
              <a:t>FedRAMP</a:t>
            </a:r>
            <a:r>
              <a:rPr lang="en-US" dirty="0" smtClean="0"/>
              <a:t>) is </a:t>
            </a:r>
            <a:r>
              <a:rPr lang="en-US" b="1" dirty="0" smtClean="0"/>
              <a:t>a government-wide program that provides a standardized approach to security assessment, authorization, and continuous monitoring</a:t>
            </a:r>
            <a:r>
              <a:rPr lang="en-US" dirty="0" smtClean="0"/>
              <a:t> for cloud products and services.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820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HIPPA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Health Insurance Portability and Accountability Act sets the </a:t>
            </a:r>
            <a:r>
              <a:rPr lang="en-US" b="1" dirty="0" smtClean="0"/>
              <a:t>standard for protecting sensitive patient data</a:t>
            </a:r>
            <a:r>
              <a:rPr lang="en-US" dirty="0" smtClean="0"/>
              <a:t>.  Any company that deals with protected health information (PHI) must ensure that all the required physical, network, and process security measures are in place and followed.</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696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SSAE 16</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Statement on Standards for Attestation Engagements is a regulation created by the Auditing Standards Board (ASB) of the American Institute of Certified Public Accountants (AICPA) </a:t>
            </a:r>
            <a:r>
              <a:rPr lang="en-US" b="1" dirty="0" smtClean="0"/>
              <a:t>for redefining and updating how service companies report on compliance controls</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232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Cloud Security Alliance</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Cloud Security Alliance (CSA) is a not-for-profit organization with a mission to </a:t>
            </a:r>
            <a:r>
              <a:rPr lang="en-US" b="1" dirty="0" smtClean="0"/>
              <a:t>promote the use of best practices for providing security assurance within Cloud Computing</a:t>
            </a:r>
            <a:r>
              <a:rPr lang="en-US" dirty="0" smtClean="0"/>
              <a:t>, and to provide education on the uses of Cloud Computing to help secure all other forms of computing.  The Cloud Security Alliance is led by a broad coalition of industry practitioners, corporations, associations and other key stakeholders.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6738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CJIS</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Criminal Justice Information Services security policy is to </a:t>
            </a:r>
            <a:r>
              <a:rPr lang="en-US" b="1" dirty="0" smtClean="0"/>
              <a:t>provide appropriate controls to protect the full lifecycle of criminal justice information, whether at rest or in transit</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326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Government</a:t>
            </a:r>
            <a:endParaRPr lang="en-US" dirty="0"/>
          </a:p>
        </p:txBody>
      </p:sp>
      <p:sp>
        <p:nvSpPr>
          <p:cNvPr id="6" name="Content Placeholder 5"/>
          <p:cNvSpPr>
            <a:spLocks noGrp="1"/>
          </p:cNvSpPr>
          <p:nvPr>
            <p:ph sz="half" idx="2"/>
          </p:nvPr>
        </p:nvSpPr>
        <p:spPr>
          <a:xfrm>
            <a:off x="839788" y="2505075"/>
            <a:ext cx="10794493" cy="3684588"/>
          </a:xfrm>
        </p:spPr>
        <p:txBody>
          <a:bodyPr/>
          <a:lstStyle/>
          <a:p>
            <a:r>
              <a:rPr lang="en-US" dirty="0" smtClean="0"/>
              <a:t>Physical and network isolation from non-U.S. government deployments</a:t>
            </a:r>
          </a:p>
          <a:p>
            <a:r>
              <a:rPr lang="en-US" dirty="0" smtClean="0"/>
              <a:t>Requires specialized personnel screening</a:t>
            </a:r>
            <a:endParaRPr lang="en-US" dirty="0"/>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398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www.latestwebcrunch.com/wp-content/uploads/2011/10/transfer-files-across-cloud-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779" y="3602038"/>
            <a:ext cx="2940441" cy="19929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Operating System &amp; </a:t>
            </a:r>
            <a:br>
              <a:rPr lang="en-US" dirty="0" smtClean="0"/>
            </a:br>
            <a:r>
              <a:rPr lang="en-US" dirty="0" smtClean="0"/>
              <a:t>Data Transfer</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619436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CentOS</a:t>
            </a:r>
          </a:p>
          <a:p>
            <a:r>
              <a:rPr lang="en-US" dirty="0" err="1" smtClean="0"/>
              <a:t>Debian</a:t>
            </a:r>
            <a:endParaRPr lang="en-US" dirty="0" smtClean="0"/>
          </a:p>
          <a:p>
            <a:r>
              <a:rPr lang="en-US" dirty="0" smtClean="0"/>
              <a:t>Ubuntu</a:t>
            </a:r>
          </a:p>
          <a:p>
            <a:r>
              <a:rPr lang="en-US" dirty="0" smtClean="0"/>
              <a:t>FreeBSD</a:t>
            </a:r>
          </a:p>
          <a:p>
            <a:r>
              <a:rPr lang="en-US" dirty="0" err="1" smtClean="0"/>
              <a:t>RedHat</a:t>
            </a:r>
            <a:endParaRPr lang="en-US" dirty="0" smtClean="0"/>
          </a:p>
          <a:p>
            <a:r>
              <a:rPr lang="en-US" dirty="0" smtClean="0"/>
              <a:t>Windows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Windows</a:t>
            </a:r>
          </a:p>
          <a:p>
            <a:r>
              <a:rPr lang="en-US" dirty="0" smtClean="0"/>
              <a:t>CentOS</a:t>
            </a:r>
          </a:p>
          <a:p>
            <a:r>
              <a:rPr lang="en-US" dirty="0" smtClean="0"/>
              <a:t>Ubuntu</a:t>
            </a:r>
          </a:p>
          <a:p>
            <a:r>
              <a:rPr lang="en-US" dirty="0" smtClean="0"/>
              <a:t>SUSE</a:t>
            </a:r>
          </a:p>
          <a:p>
            <a:endParaRPr lang="en-US" dirty="0"/>
          </a:p>
        </p:txBody>
      </p:sp>
      <p:pic>
        <p:nvPicPr>
          <p:cNvPr id="10" name="Picture 6" descr="http://www.latestwebcrunch.com/wp-content/uploads/2011/10/transfer-files-across-cloud-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318" y="0"/>
            <a:ext cx="2940441" cy="199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5395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Drupal</a:t>
            </a:r>
          </a:p>
          <a:p>
            <a:r>
              <a:rPr lang="en-US" dirty="0" smtClean="0"/>
              <a:t>Apache</a:t>
            </a:r>
          </a:p>
          <a:p>
            <a:r>
              <a:rPr lang="en-US" dirty="0" err="1" smtClean="0"/>
              <a:t>PrestaShop</a:t>
            </a:r>
            <a:endParaRPr lang="en-US" dirty="0" smtClean="0"/>
          </a:p>
          <a:p>
            <a:r>
              <a:rPr lang="en-US" dirty="0" smtClean="0"/>
              <a:t>Bugzilla</a:t>
            </a:r>
          </a:p>
          <a:p>
            <a:r>
              <a:rPr lang="en-US" dirty="0" smtClean="0"/>
              <a:t>Discourse</a:t>
            </a:r>
          </a:p>
          <a:p>
            <a:r>
              <a:rPr lang="en-US" dirty="0" err="1" smtClean="0"/>
              <a:t>ZenCart</a:t>
            </a:r>
            <a:endParaRPr lang="en-US" dirty="0" smtClean="0"/>
          </a:p>
          <a:p>
            <a:r>
              <a:rPr lang="en-US" dirty="0" smtClean="0"/>
              <a:t>WordPress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Drupal</a:t>
            </a:r>
          </a:p>
          <a:p>
            <a:r>
              <a:rPr lang="en-US" dirty="0" smtClean="0"/>
              <a:t>Apache</a:t>
            </a:r>
          </a:p>
          <a:p>
            <a:r>
              <a:rPr lang="en-US" dirty="0" smtClean="0"/>
              <a:t>Bakery (web template)</a:t>
            </a:r>
          </a:p>
          <a:p>
            <a:r>
              <a:rPr lang="en-US" dirty="0" err="1" smtClean="0"/>
              <a:t>BugNET</a:t>
            </a:r>
            <a:endParaRPr lang="en-US" dirty="0" smtClean="0"/>
          </a:p>
          <a:p>
            <a:r>
              <a:rPr lang="en-US" dirty="0" smtClean="0"/>
              <a:t>MVC Forum</a:t>
            </a:r>
          </a:p>
          <a:p>
            <a:r>
              <a:rPr lang="en-US" dirty="0" err="1" smtClean="0"/>
              <a:t>OpenCart</a:t>
            </a:r>
            <a:endParaRPr lang="en-US" dirty="0" smtClean="0"/>
          </a:p>
          <a:p>
            <a:r>
              <a:rPr lang="en-US" dirty="0" smtClean="0"/>
              <a:t>WordPress</a:t>
            </a:r>
            <a:endParaRPr lang="en-US" dirty="0"/>
          </a:p>
        </p:txBody>
      </p:sp>
      <p:pic>
        <p:nvPicPr>
          <p:cNvPr id="10" name="Picture 6" descr="http://www.latestwebcrunch.com/wp-content/uploads/2011/10/transfer-files-across-cloud-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318" y="0"/>
            <a:ext cx="2940441" cy="199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0504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Data into the data center is free</a:t>
            </a:r>
          </a:p>
          <a:p>
            <a:r>
              <a:rPr lang="en-US" dirty="0" smtClean="0"/>
              <a:t>Data out is paid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Data into the data center is free</a:t>
            </a:r>
          </a:p>
          <a:p>
            <a:r>
              <a:rPr lang="en-US" dirty="0" smtClean="0"/>
              <a:t>Data out is paid</a:t>
            </a:r>
          </a:p>
          <a:p>
            <a:r>
              <a:rPr lang="en-US" dirty="0" smtClean="0"/>
              <a:t>Data moving internally is free </a:t>
            </a:r>
          </a:p>
          <a:p>
            <a:pPr lvl="1"/>
            <a:r>
              <a:rPr lang="en-US" dirty="0" smtClean="0"/>
              <a:t>in the same data center</a:t>
            </a:r>
          </a:p>
        </p:txBody>
      </p:sp>
      <p:pic>
        <p:nvPicPr>
          <p:cNvPr id="10" name="Picture 6" descr="http://www.latestwebcrunch.com/wp-content/uploads/2011/10/transfer-files-across-cloud-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318" y="0"/>
            <a:ext cx="2940441" cy="19929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92305" y="4954795"/>
            <a:ext cx="4810539" cy="1096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 the rates for each service you use.</a:t>
            </a:r>
          </a:p>
          <a:p>
            <a:pPr algn="ctr"/>
            <a:r>
              <a:rPr lang="en-US" dirty="0"/>
              <a:t>R</a:t>
            </a:r>
            <a:r>
              <a:rPr lang="en-US" dirty="0" smtClean="0"/>
              <a:t>ates vary significantly!</a:t>
            </a:r>
            <a:endParaRPr lang="en-US" dirty="0"/>
          </a:p>
        </p:txBody>
      </p:sp>
    </p:spTree>
    <p:extLst>
      <p:ext uri="{BB962C8B-B14F-4D97-AF65-F5344CB8AC3E}">
        <p14:creationId xmlns:p14="http://schemas.microsoft.com/office/powerpoint/2010/main" val="19133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a:t>
            </a:r>
            <a:r>
              <a:rPr lang="en-US" dirty="0" smtClean="0"/>
              <a:t>Management, </a:t>
            </a:r>
            <a:r>
              <a:rPr lang="en-US" dirty="0"/>
              <a:t>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36110259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OS &amp; Data</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AWS Import/Export</a:t>
            </a:r>
          </a:p>
          <a:p>
            <a:pPr lvl="1"/>
            <a:r>
              <a:rPr lang="en-US" dirty="0" smtClean="0"/>
              <a:t>Physical storage devices</a:t>
            </a:r>
          </a:p>
          <a:p>
            <a:pPr lvl="1"/>
            <a:r>
              <a:rPr lang="en-US" dirty="0" smtClean="0"/>
              <a:t>To and from data center</a:t>
            </a:r>
          </a:p>
          <a:p>
            <a:pPr lvl="1"/>
            <a:r>
              <a:rPr lang="en-US" dirty="0" smtClean="0"/>
              <a:t>S3 Buckets (blob)</a:t>
            </a:r>
          </a:p>
          <a:p>
            <a:pPr lvl="1"/>
            <a:r>
              <a:rPr lang="en-US" dirty="0" smtClean="0"/>
              <a:t>EBS snapshots (images)</a:t>
            </a:r>
          </a:p>
          <a:p>
            <a:pPr lvl="1"/>
            <a:r>
              <a:rPr lang="en-US" dirty="0" smtClean="0"/>
              <a:t>Glacier (cold storage)</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Import/Export Service</a:t>
            </a:r>
          </a:p>
          <a:p>
            <a:pPr lvl="1"/>
            <a:r>
              <a:rPr lang="en-US" dirty="0" smtClean="0"/>
              <a:t>Physical storage devices</a:t>
            </a:r>
          </a:p>
          <a:p>
            <a:pPr lvl="1"/>
            <a:r>
              <a:rPr lang="en-US" dirty="0" smtClean="0"/>
              <a:t>To and from data center</a:t>
            </a:r>
          </a:p>
          <a:p>
            <a:pPr lvl="1"/>
            <a:r>
              <a:rPr lang="en-US" dirty="0" smtClean="0"/>
              <a:t>Azure Blob storage</a:t>
            </a:r>
            <a:endParaRPr lang="en-US" dirty="0"/>
          </a:p>
          <a:p>
            <a:endParaRPr lang="en-US" dirty="0" smtClean="0"/>
          </a:p>
        </p:txBody>
      </p:sp>
      <p:pic>
        <p:nvPicPr>
          <p:cNvPr id="10" name="Picture 6" descr="http://www.latestwebcrunch.com/wp-content/uploads/2011/10/transfer-files-across-cloud-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318" y="0"/>
            <a:ext cx="2940441" cy="1992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8573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Languages &amp; Runtime Support</a:t>
            </a:r>
            <a:endParaRPr lang="en-US" dirty="0"/>
          </a:p>
        </p:txBody>
      </p:sp>
      <p:sp>
        <p:nvSpPr>
          <p:cNvPr id="5" name="Subtitle 4"/>
          <p:cNvSpPr>
            <a:spLocks noGrp="1"/>
          </p:cNvSpPr>
          <p:nvPr>
            <p:ph type="subTitle" idx="1"/>
          </p:nvPr>
        </p:nvSpPr>
        <p:spPr/>
        <p:txBody>
          <a:bodyPr/>
          <a:lstStyle/>
          <a:p>
            <a:endParaRPr lang="en-US"/>
          </a:p>
        </p:txBody>
      </p:sp>
      <p:pic>
        <p:nvPicPr>
          <p:cNvPr id="11268"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602038"/>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70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 &amp; Runtimes</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pic>
        <p:nvPicPr>
          <p:cNvPr id="9"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474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Pretty good documentation</a:t>
            </a:r>
            <a:endParaRPr lang="en-US" dirty="0"/>
          </a:p>
        </p:txBody>
      </p:sp>
      <p:pic>
        <p:nvPicPr>
          <p:cNvPr id="7"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0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pic>
        <p:nvPicPr>
          <p:cNvPr id="7"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8261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1510" y="781050"/>
            <a:ext cx="9010650" cy="6076950"/>
          </a:xfrm>
          <a:prstGeom prst="rect">
            <a:avLst/>
          </a:prstGeom>
        </p:spPr>
      </p:pic>
      <p:sp>
        <p:nvSpPr>
          <p:cNvPr id="7" name="Title 6"/>
          <p:cNvSpPr>
            <a:spLocks noGrp="1"/>
          </p:cNvSpPr>
          <p:nvPr>
            <p:ph type="title"/>
          </p:nvPr>
        </p:nvSpPr>
        <p:spPr/>
        <p:txBody>
          <a:bodyPr/>
          <a:lstStyle/>
          <a:p>
            <a:r>
              <a:rPr lang="en-US" dirty="0"/>
              <a:t>Languages &amp; Runtimes</a:t>
            </a:r>
            <a:endParaRPr lang="en-US" dirty="0"/>
          </a:p>
        </p:txBody>
      </p:sp>
      <p:pic>
        <p:nvPicPr>
          <p:cNvPr id="10"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90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10" y="841375"/>
            <a:ext cx="9115425" cy="6953250"/>
          </a:xfrm>
          <a:prstGeom prst="rect">
            <a:avLst/>
          </a:prstGeom>
        </p:spPr>
      </p:pic>
      <p:sp>
        <p:nvSpPr>
          <p:cNvPr id="2" name="Title 1"/>
          <p:cNvSpPr>
            <a:spLocks noGrp="1"/>
          </p:cNvSpPr>
          <p:nvPr>
            <p:ph type="title"/>
          </p:nvPr>
        </p:nvSpPr>
        <p:spPr/>
        <p:txBody>
          <a:bodyPr/>
          <a:lstStyle/>
          <a:p>
            <a:r>
              <a:rPr lang="en-US" dirty="0"/>
              <a:t>Languages &amp; Runtimes</a:t>
            </a:r>
            <a:endParaRPr lang="en-US" dirty="0"/>
          </a:p>
        </p:txBody>
      </p:sp>
      <p:pic>
        <p:nvPicPr>
          <p:cNvPr id="5"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647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viewerscommentary.files.wordpress.com/2013/07/office-space-stephen-root-as-milton.png"/>
          <p:cNvPicPr>
            <a:picLocks noChangeAspect="1" noChangeArrowheads="1"/>
          </p:cNvPicPr>
          <p:nvPr/>
        </p:nvPicPr>
        <p:blipFill rotWithShape="1">
          <a:blip r:embed="rId3">
            <a:extLst>
              <a:ext uri="{28A0092B-C50C-407E-A947-70E740481C1C}">
                <a14:useLocalDpi xmlns:a14="http://schemas.microsoft.com/office/drawing/2010/main" val="0"/>
              </a:ext>
            </a:extLst>
          </a:blip>
          <a:srcRect r="1780"/>
          <a:stretch/>
        </p:blipFill>
        <p:spPr bwMode="auto">
          <a:xfrm>
            <a:off x="-232833" y="-141090"/>
            <a:ext cx="12437533" cy="712291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6835774" y="-21433"/>
            <a:ext cx="5207001" cy="7003257"/>
          </a:xfrm>
          <a:solidFill>
            <a:schemeClr val="tx1">
              <a:alpha val="65000"/>
            </a:schemeClr>
          </a:solidFill>
        </p:spPr>
        <p:txBody>
          <a:bodyPr anchor="ctr"/>
          <a:lstStyle/>
          <a:p>
            <a:r>
              <a:rPr lang="en-US" b="1" dirty="0" smtClean="0">
                <a:solidFill>
                  <a:srgbClr val="D82C23"/>
                </a:solidFill>
              </a:rPr>
              <a:t>Any questions?</a:t>
            </a:r>
            <a:br>
              <a:rPr lang="en-US" b="1" dirty="0" smtClean="0">
                <a:solidFill>
                  <a:srgbClr val="D82C23"/>
                </a:solidFill>
              </a:rPr>
            </a:br>
            <a:endParaRPr lang="en-US" b="1" dirty="0">
              <a:solidFill>
                <a:srgbClr val="D82C23"/>
              </a:solidFill>
            </a:endParaRPr>
          </a:p>
        </p:txBody>
      </p:sp>
      <p:sp>
        <p:nvSpPr>
          <p:cNvPr id="8" name="Rectangle 7"/>
          <p:cNvSpPr/>
          <p:nvPr/>
        </p:nvSpPr>
        <p:spPr>
          <a:xfrm>
            <a:off x="6835774" y="3867150"/>
            <a:ext cx="5207001" cy="17716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p:cNvSpPr>
            <a:spLocks noGrp="1"/>
          </p:cNvSpPr>
          <p:nvPr>
            <p:ph type="subTitle" idx="1"/>
          </p:nvPr>
        </p:nvSpPr>
        <p:spPr>
          <a:xfrm>
            <a:off x="9712324" y="3867149"/>
            <a:ext cx="2330451" cy="1771649"/>
          </a:xfrm>
          <a:solidFill>
            <a:schemeClr val="tx1">
              <a:alpha val="0"/>
            </a:schemeClr>
          </a:solidFill>
        </p:spPr>
        <p:txBody>
          <a:bodyPr/>
          <a:lstStyle/>
          <a:p>
            <a:pPr algn="l"/>
            <a:r>
              <a:rPr lang="en-US" b="1" dirty="0" smtClean="0">
                <a:solidFill>
                  <a:srgbClr val="0FC69A"/>
                </a:solidFill>
              </a:rPr>
              <a:t>Andrew Siemer</a:t>
            </a:r>
          </a:p>
          <a:p>
            <a:pPr algn="l"/>
            <a:r>
              <a:rPr lang="en-US" dirty="0" smtClean="0">
                <a:solidFill>
                  <a:srgbClr val="0FC69A"/>
                </a:solidFill>
              </a:rPr>
              <a:t>Clear Measure</a:t>
            </a:r>
          </a:p>
          <a:p>
            <a:pPr algn="l"/>
            <a:r>
              <a:rPr lang="en-US" dirty="0" smtClean="0">
                <a:solidFill>
                  <a:srgbClr val="0FC69A"/>
                </a:solidFill>
              </a:rPr>
              <a:t>@asiemer</a:t>
            </a:r>
            <a:endParaRPr lang="en-US" dirty="0">
              <a:solidFill>
                <a:srgbClr val="0FC69A"/>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174" y="3867150"/>
            <a:ext cx="2714625" cy="1771650"/>
          </a:xfrm>
          <a:prstGeom prst="rect">
            <a:avLst/>
          </a:prstGeom>
        </p:spPr>
      </p:pic>
    </p:spTree>
    <p:extLst>
      <p:ext uri="{BB962C8B-B14F-4D97-AF65-F5344CB8AC3E}">
        <p14:creationId xmlns:p14="http://schemas.microsoft.com/office/powerpoint/2010/main" val="4145378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Quick Caveats</a:t>
            </a:r>
            <a:endParaRPr lang="en-US" dirty="0"/>
          </a:p>
        </p:txBody>
      </p:sp>
      <p:sp>
        <p:nvSpPr>
          <p:cNvPr id="5" name="Content Placeholder 4"/>
          <p:cNvSpPr>
            <a:spLocks noGrp="1"/>
          </p:cNvSpPr>
          <p:nvPr>
            <p:ph idx="1"/>
          </p:nvPr>
        </p:nvSpPr>
        <p:spPr/>
        <p:txBody>
          <a:bodyPr/>
          <a:lstStyle/>
          <a:p>
            <a:r>
              <a:rPr lang="en-US" dirty="0" smtClean="0"/>
              <a:t>Constantly changing and improving</a:t>
            </a:r>
          </a:p>
          <a:p>
            <a:r>
              <a:rPr lang="en-US" dirty="0" smtClean="0"/>
              <a:t>Very wide offering – didn’t cover everything!</a:t>
            </a:r>
          </a:p>
          <a:p>
            <a:pPr lvl="1"/>
            <a:r>
              <a:rPr lang="en-US" dirty="0" smtClean="0"/>
              <a:t>Caching?</a:t>
            </a:r>
          </a:p>
          <a:p>
            <a:pPr lvl="1"/>
            <a:r>
              <a:rPr lang="en-US" dirty="0" smtClean="0"/>
              <a:t>Machine Learning?</a:t>
            </a:r>
          </a:p>
          <a:p>
            <a:pPr lvl="1"/>
            <a:r>
              <a:rPr lang="en-US" dirty="0" smtClean="0"/>
              <a:t>API Management?</a:t>
            </a:r>
          </a:p>
          <a:p>
            <a:pPr lvl="1"/>
            <a:r>
              <a:rPr lang="en-US" dirty="0" smtClean="0"/>
              <a:t>Media?</a:t>
            </a:r>
          </a:p>
          <a:p>
            <a:pPr lvl="1"/>
            <a:r>
              <a:rPr lang="en-US" dirty="0" smtClean="0"/>
              <a:t>CDN?</a:t>
            </a:r>
            <a:endParaRPr lang="en-US" dirty="0"/>
          </a:p>
        </p:txBody>
      </p:sp>
    </p:spTree>
    <p:extLst>
      <p:ext uri="{BB962C8B-B14F-4D97-AF65-F5344CB8AC3E}">
        <p14:creationId xmlns:p14="http://schemas.microsoft.com/office/powerpoint/2010/main" val="4008189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7307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6375" y="1194518"/>
            <a:ext cx="9239250" cy="5663482"/>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spTree>
    <p:extLst>
      <p:ext uri="{BB962C8B-B14F-4D97-AF65-F5344CB8AC3E}">
        <p14:creationId xmlns:p14="http://schemas.microsoft.com/office/powerpoint/2010/main" val="394542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1042</TotalTime>
  <Words>2600</Words>
  <Application>Microsoft Office PowerPoint</Application>
  <PresentationFormat>Widescreen</PresentationFormat>
  <Paragraphs>487</Paragraphs>
  <Slides>67</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Wingdings</vt:lpstr>
      <vt:lpstr>Office Theme</vt:lpstr>
      <vt:lpstr>A Tale of Two Clouds</vt:lpstr>
      <vt:lpstr>Andrew Siemer</vt:lpstr>
      <vt:lpstr>PowerPoint Presentation</vt:lpstr>
      <vt:lpstr>PowerPoint Presentation</vt:lpstr>
      <vt:lpstr>Introduction</vt:lpstr>
      <vt:lpstr>Introduction</vt:lpstr>
      <vt:lpstr>Quick Caveats</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PowerPoint Presentation</vt:lpstr>
      <vt:lpstr>How does Azure and AWS fit?</vt:lpstr>
      <vt:lpstr>Compute</vt:lpstr>
      <vt:lpstr>Compute</vt:lpstr>
      <vt:lpstr>Compute</vt:lpstr>
      <vt:lpstr>Compute</vt:lpstr>
      <vt:lpstr>Compute</vt:lpstr>
      <vt:lpstr>Deployment, Management, Automation</vt:lpstr>
      <vt:lpstr>Deploy, Manage, Automate</vt:lpstr>
      <vt:lpstr>Deploy, Manage, Automate</vt:lpstr>
      <vt:lpstr>Deploy, Manage, Automate</vt:lpstr>
      <vt:lpstr>Deploy, Manage, Automate</vt:lpstr>
      <vt:lpstr>Storage</vt:lpstr>
      <vt:lpstr>Storage</vt:lpstr>
      <vt:lpstr>Storage</vt:lpstr>
      <vt:lpstr>Storage</vt:lpstr>
      <vt:lpstr>Storage</vt:lpstr>
      <vt:lpstr>Storage</vt:lpstr>
      <vt:lpstr>Storage</vt:lpstr>
      <vt:lpstr>Messaging</vt:lpstr>
      <vt:lpstr>Messaging</vt:lpstr>
      <vt:lpstr>Networking</vt:lpstr>
      <vt:lpstr>Cloud Infrastructure</vt:lpstr>
      <vt:lpstr>On-prem Infrastructure</vt:lpstr>
      <vt:lpstr>Locations</vt:lpstr>
      <vt:lpstr>Locations</vt:lpstr>
      <vt:lpstr>Email</vt:lpstr>
      <vt:lpstr>Email</vt:lpstr>
      <vt:lpstr>Email</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Operating System &amp;  Data Transfer</vt:lpstr>
      <vt:lpstr>OS &amp; Data</vt:lpstr>
      <vt:lpstr>OS &amp; Data</vt:lpstr>
      <vt:lpstr>OS &amp; Data</vt:lpstr>
      <vt:lpstr>OS &amp; Data</vt:lpstr>
      <vt:lpstr>Development Languages &amp; Runtime Support</vt:lpstr>
      <vt:lpstr>Languages &amp; Runtimes</vt:lpstr>
      <vt:lpstr>Languages &amp; Runtimes</vt:lpstr>
      <vt:lpstr>Languages &amp; Runtimes</vt:lpstr>
      <vt:lpstr>Languages &amp; Runtimes</vt:lpstr>
      <vt:lpstr>Languages &amp; Runtimes</vt:lpstr>
      <vt:lpstr>Any questions?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156</cp:revision>
  <dcterms:created xsi:type="dcterms:W3CDTF">2014-10-14T13:48:54Z</dcterms:created>
  <dcterms:modified xsi:type="dcterms:W3CDTF">2014-10-15T15:59:31Z</dcterms:modified>
</cp:coreProperties>
</file>